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210 국민체조" panose="020B0600000101010101" charset="-127"/>
      <p:regular r:id="rId31"/>
    </p:embeddedFont>
    <p:embeddedFont>
      <p:font typeface="Arita Buri Italics" panose="020B0600000101010101" charset="-127"/>
      <p:regular r:id="rId32"/>
    </p:embeddedFont>
    <p:embeddedFont>
      <p:font typeface="TDTD순고딕" panose="020B0600000101010101" charset="-127"/>
      <p:regular r:id="rId33"/>
    </p:embeddedFont>
    <p:embeddedFont>
      <p:font typeface="TDTD순고딕 Bold" panose="020B0600000101010101" charset="-127"/>
      <p:regular r:id="rId34"/>
    </p:embeddedFont>
    <p:embeddedFont>
      <p:font typeface="Germania One" panose="020B0600000101010101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19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서울시 일반음식점의 3년 이내 폐업률을 예측하는 머신러닝 모델에 대해 소개하겠습니다. [잠시 멈추고, 청중과 눈을 마주칩니다] 이 모델은 음식점의 생존 가능성을 높이기 위해 개발되었습니다. 특히, 서울시라는 특정 지역에 초점을 맞추었고, 머신러닝 기술을 활용하여 데이터 기반의 예측을 할 수 있습니다. </a:t>
            </a:r>
          </a:p>
          <a:p>
            <a:endParaRPr lang="en-US"/>
          </a:p>
          <a:p>
            <a:r>
              <a:rPr lang="en-US"/>
              <a:t>[슬라이드에 있는 “마케팅팀 이수진 대리”를 가리키며] 이 모델 개발에는 마케팅팀의 이수진 대리님의 노고가 컸습니다. 이 예측 모델의 성공적인 개발로 인해, 음식점 업계의 많은 분들이 중요한 통찰을 얻을 수 있을 것입니다. </a:t>
            </a:r>
          </a:p>
          <a:p>
            <a:endParaRPr lang="en-US"/>
          </a:p>
          <a:p>
            <a:r>
              <a:rPr lang="en-US"/>
              <a:t>[청중에게 질문하며] 여러분께서도 이 모델이 실제로 어떻게 활용될 수 있을지 궁금하시지 않으세요? 곧 이어지는 섹션에서 더욱 자세히 설명드리겠습니다. [다음 슬라이드로 넘어가며]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s://www.localdata.kr/main.d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15218139" y="7514955"/>
            <a:ext cx="1424607" cy="1372803"/>
          </a:xfrm>
          <a:custGeom>
            <a:avLst/>
            <a:gdLst/>
            <a:ahLst/>
            <a:cxnLst/>
            <a:rect l="l" t="t" r="r" b="b"/>
            <a:pathLst>
              <a:path w="1424607" h="1372803">
                <a:moveTo>
                  <a:pt x="0" y="0"/>
                </a:moveTo>
                <a:lnTo>
                  <a:pt x="1424606" y="0"/>
                </a:lnTo>
                <a:lnTo>
                  <a:pt x="1424606" y="1372803"/>
                </a:lnTo>
                <a:lnTo>
                  <a:pt x="0" y="1372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686886" y="2674170"/>
            <a:ext cx="10971378" cy="507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2"/>
              </a:lnSpc>
            </a:pPr>
            <a:r>
              <a:rPr lang="en-US" sz="824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머신러닝 기반 </a:t>
            </a:r>
          </a:p>
          <a:p>
            <a:pPr algn="ctr">
              <a:lnSpc>
                <a:spcPts val="9982"/>
              </a:lnSpc>
            </a:pPr>
            <a:r>
              <a:rPr lang="en-US" sz="824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서울시 일반음식점 </a:t>
            </a:r>
          </a:p>
          <a:p>
            <a:pPr algn="ctr">
              <a:lnSpc>
                <a:spcPts val="9982"/>
              </a:lnSpc>
            </a:pPr>
            <a:r>
              <a:rPr lang="en-US" sz="8249">
                <a:solidFill>
                  <a:srgbClr val="CB6CE6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3년 이내 폐업률 </a:t>
            </a:r>
          </a:p>
          <a:p>
            <a:pPr algn="ctr">
              <a:lnSpc>
                <a:spcPts val="9982"/>
              </a:lnSpc>
            </a:pPr>
            <a:r>
              <a:rPr lang="en-US" sz="824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예측 모델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4" name="Group 24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8" name="AutoShape 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1" name="Group 51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2" name="TextBox 72"/>
          <p:cNvSpPr txBox="1"/>
          <p:nvPr/>
        </p:nvSpPr>
        <p:spPr>
          <a:xfrm>
            <a:off x="1388746" y="8273847"/>
            <a:ext cx="6128422" cy="45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4"/>
              </a:lnSpc>
              <a:spcBef>
                <a:spcPct val="0"/>
              </a:spcBef>
            </a:pPr>
            <a:r>
              <a:rPr lang="en-US" sz="2674" b="1" u="none" strike="noStrike" spc="-56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TEAM: M4 (박태희/신형준/이희성/김주표)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2279" y="905988"/>
            <a:ext cx="16435806" cy="9381012"/>
            <a:chOff x="0" y="0"/>
            <a:chExt cx="21914407" cy="12508016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99717"/>
              <a:ext cx="21628018" cy="12208299"/>
              <a:chOff x="0" y="0"/>
              <a:chExt cx="4272201" cy="241151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411516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411516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411516"/>
                    </a:lnTo>
                    <a:lnTo>
                      <a:pt x="0" y="2411516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4591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57535"/>
              <a:ext cx="21667864" cy="12230158"/>
              <a:chOff x="0" y="0"/>
              <a:chExt cx="4280072" cy="241583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415834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415834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415834"/>
                    </a:lnTo>
                    <a:lnTo>
                      <a:pt x="0" y="2415834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4634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2230158"/>
              <a:chOff x="0" y="0"/>
              <a:chExt cx="4274726" cy="24158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41583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415834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415834"/>
                    </a:lnTo>
                    <a:lnTo>
                      <a:pt x="0" y="241583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4634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0" name="Freeform 70"/>
          <p:cNvSpPr/>
          <p:nvPr/>
        </p:nvSpPr>
        <p:spPr>
          <a:xfrm>
            <a:off x="1531890" y="5742644"/>
            <a:ext cx="7678292" cy="3974801"/>
          </a:xfrm>
          <a:custGeom>
            <a:avLst/>
            <a:gdLst/>
            <a:ahLst/>
            <a:cxnLst/>
            <a:rect l="l" t="t" r="r" b="b"/>
            <a:pathLst>
              <a:path w="7678292" h="3974801">
                <a:moveTo>
                  <a:pt x="0" y="0"/>
                </a:moveTo>
                <a:lnTo>
                  <a:pt x="7678292" y="0"/>
                </a:lnTo>
                <a:lnTo>
                  <a:pt x="7678292" y="3974801"/>
                </a:lnTo>
                <a:lnTo>
                  <a:pt x="0" y="397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78" t="-672" r="-10814" b="-4450"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9931852" y="6642640"/>
            <a:ext cx="6850627" cy="674304"/>
          </a:xfrm>
          <a:custGeom>
            <a:avLst/>
            <a:gdLst/>
            <a:ahLst/>
            <a:cxnLst/>
            <a:rect l="l" t="t" r="r" b="b"/>
            <a:pathLst>
              <a:path w="6850627" h="674304">
                <a:moveTo>
                  <a:pt x="0" y="0"/>
                </a:moveTo>
                <a:lnTo>
                  <a:pt x="6850628" y="0"/>
                </a:lnTo>
                <a:lnTo>
                  <a:pt x="6850628" y="674304"/>
                </a:lnTo>
                <a:lnTo>
                  <a:pt x="0" y="674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66" r="-23774" b="-4969"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11337903" y="7875753"/>
            <a:ext cx="4038526" cy="1065077"/>
          </a:xfrm>
          <a:custGeom>
            <a:avLst/>
            <a:gdLst/>
            <a:ahLst/>
            <a:cxnLst/>
            <a:rect l="l" t="t" r="r" b="b"/>
            <a:pathLst>
              <a:path w="4038526" h="1065077">
                <a:moveTo>
                  <a:pt x="0" y="0"/>
                </a:moveTo>
                <a:lnTo>
                  <a:pt x="4038526" y="0"/>
                </a:lnTo>
                <a:lnTo>
                  <a:pt x="4038526" y="1065077"/>
                </a:lnTo>
                <a:lnTo>
                  <a:pt x="0" y="10650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83" t="-1341" r="-134592"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10235146" y="2786570"/>
            <a:ext cx="6547334" cy="1873987"/>
          </a:xfrm>
          <a:custGeom>
            <a:avLst/>
            <a:gdLst/>
            <a:ahLst/>
            <a:cxnLst/>
            <a:rect l="l" t="t" r="r" b="b"/>
            <a:pathLst>
              <a:path w="6547334" h="1873987">
                <a:moveTo>
                  <a:pt x="0" y="0"/>
                </a:moveTo>
                <a:lnTo>
                  <a:pt x="6547334" y="0"/>
                </a:lnTo>
                <a:lnTo>
                  <a:pt x="6547334" y="1873987"/>
                </a:lnTo>
                <a:lnTo>
                  <a:pt x="0" y="18739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242" r="-61057"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0235146" y="4936771"/>
            <a:ext cx="6547334" cy="1536674"/>
          </a:xfrm>
          <a:custGeom>
            <a:avLst/>
            <a:gdLst/>
            <a:ahLst/>
            <a:cxnLst/>
            <a:rect l="l" t="t" r="r" b="b"/>
            <a:pathLst>
              <a:path w="6547334" h="1536674">
                <a:moveTo>
                  <a:pt x="0" y="0"/>
                </a:moveTo>
                <a:lnTo>
                  <a:pt x="6547334" y="0"/>
                </a:lnTo>
                <a:lnTo>
                  <a:pt x="6547334" y="1536674"/>
                </a:lnTo>
                <a:lnTo>
                  <a:pt x="0" y="1536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686" r="-32599"/>
            </a:stretch>
          </a:blipFill>
        </p:spPr>
      </p:sp>
      <p:grpSp>
        <p:nvGrpSpPr>
          <p:cNvPr id="75" name="Group 75"/>
          <p:cNvGrpSpPr/>
          <p:nvPr/>
        </p:nvGrpSpPr>
        <p:grpSpPr>
          <a:xfrm>
            <a:off x="1531890" y="2352383"/>
            <a:ext cx="8301012" cy="3122518"/>
            <a:chOff x="0" y="-122542"/>
            <a:chExt cx="2186275" cy="822392"/>
          </a:xfrm>
        </p:grpSpPr>
        <p:sp>
          <p:nvSpPr>
            <p:cNvPr id="76" name="Freeform 76"/>
            <p:cNvSpPr/>
            <p:nvPr/>
          </p:nvSpPr>
          <p:spPr>
            <a:xfrm>
              <a:off x="0" y="-63482"/>
              <a:ext cx="2186275" cy="717617"/>
            </a:xfrm>
            <a:custGeom>
              <a:avLst/>
              <a:gdLst/>
              <a:ahLst/>
              <a:cxnLst/>
              <a:rect l="l" t="t" r="r" b="b"/>
              <a:pathLst>
                <a:path w="2186275" h="717617">
                  <a:moveTo>
                    <a:pt x="0" y="0"/>
                  </a:moveTo>
                  <a:lnTo>
                    <a:pt x="2186275" y="0"/>
                  </a:lnTo>
                  <a:lnTo>
                    <a:pt x="2186275" y="717617"/>
                  </a:lnTo>
                  <a:lnTo>
                    <a:pt x="0" y="717617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122542"/>
              <a:ext cx="2186275" cy="822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618"/>
                </a:lnSpc>
                <a:spcBef>
                  <a:spcPct val="0"/>
                </a:spcBef>
              </a:pPr>
              <a:r>
                <a:rPr lang="en-US" sz="2193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 1.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불필요한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컬럼들을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제거함으로써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필요한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데이터만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취합했습니다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.</a:t>
              </a:r>
            </a:p>
            <a:p>
              <a:pPr algn="l">
                <a:lnSpc>
                  <a:spcPts val="3618"/>
                </a:lnSpc>
                <a:spcBef>
                  <a:spcPct val="0"/>
                </a:spcBef>
              </a:pP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 2.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소재지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전체주소와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도로명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전체주소를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합쳐서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빈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주소들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없이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</a:p>
            <a:p>
              <a:pPr algn="l">
                <a:lnSpc>
                  <a:spcPts val="3618"/>
                </a:lnSpc>
                <a:spcBef>
                  <a:spcPct val="0"/>
                </a:spcBef>
              </a:pP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    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모든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데이터에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주소가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들어가게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만들었습니다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.</a:t>
              </a:r>
            </a:p>
            <a:p>
              <a:pPr algn="l">
                <a:lnSpc>
                  <a:spcPts val="3618"/>
                </a:lnSpc>
                <a:spcBef>
                  <a:spcPct val="0"/>
                </a:spcBef>
              </a:pP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 3. 구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결측치를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제거해서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결측치가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없게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만들었습니다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.</a:t>
              </a:r>
            </a:p>
            <a:p>
              <a:pPr algn="l">
                <a:lnSpc>
                  <a:spcPts val="3618"/>
                </a:lnSpc>
                <a:spcBef>
                  <a:spcPct val="0"/>
                </a:spcBef>
              </a:pP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 4.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폐업일자가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존재하며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영업기간이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3년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이하인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경우를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</a:p>
            <a:p>
              <a:pPr algn="l">
                <a:lnSpc>
                  <a:spcPts val="3618"/>
                </a:lnSpc>
                <a:spcBef>
                  <a:spcPct val="0"/>
                </a:spcBef>
              </a:pP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     ‘3년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이내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폐업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(1)’, 그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외는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0으로 </a:t>
              </a:r>
              <a:r>
                <a:rPr lang="en-US" sz="2193" b="1" u="none" strike="noStrike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정의하였습니다</a:t>
              </a:r>
              <a:r>
                <a:rPr lang="en-US" sz="2193" b="1" u="none" strike="noStrike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.</a:t>
              </a:r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06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580416" y="1414049"/>
            <a:ext cx="979809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데이터 전처리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26097" y="905988"/>
            <a:ext cx="16435806" cy="9381012"/>
            <a:chOff x="0" y="0"/>
            <a:chExt cx="21914407" cy="12508016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99717"/>
              <a:ext cx="21628018" cy="12208299"/>
              <a:chOff x="0" y="0"/>
              <a:chExt cx="4272201" cy="241151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411516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411516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411516"/>
                    </a:lnTo>
                    <a:lnTo>
                      <a:pt x="0" y="2411516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4591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57535"/>
              <a:ext cx="21667864" cy="12230158"/>
              <a:chOff x="0" y="0"/>
              <a:chExt cx="4280072" cy="241583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415834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415834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415834"/>
                    </a:lnTo>
                    <a:lnTo>
                      <a:pt x="0" y="2415834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4634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2230158"/>
              <a:chOff x="0" y="0"/>
              <a:chExt cx="4274726" cy="241583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41583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415834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415834"/>
                    </a:lnTo>
                    <a:lnTo>
                      <a:pt x="0" y="241583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4634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0" name="Freeform 70"/>
          <p:cNvSpPr/>
          <p:nvPr/>
        </p:nvSpPr>
        <p:spPr>
          <a:xfrm>
            <a:off x="1577747" y="2820885"/>
            <a:ext cx="8494715" cy="3376649"/>
          </a:xfrm>
          <a:custGeom>
            <a:avLst/>
            <a:gdLst/>
            <a:ahLst/>
            <a:cxnLst/>
            <a:rect l="l" t="t" r="r" b="b"/>
            <a:pathLst>
              <a:path w="8494715" h="3376649">
                <a:moveTo>
                  <a:pt x="0" y="0"/>
                </a:moveTo>
                <a:lnTo>
                  <a:pt x="8494715" y="0"/>
                </a:lnTo>
                <a:lnTo>
                  <a:pt x="8494715" y="3376649"/>
                </a:lnTo>
                <a:lnTo>
                  <a:pt x="0" y="3376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1577747" y="6197534"/>
            <a:ext cx="8930038" cy="3493878"/>
          </a:xfrm>
          <a:custGeom>
            <a:avLst/>
            <a:gdLst/>
            <a:ahLst/>
            <a:cxnLst/>
            <a:rect l="l" t="t" r="r" b="b"/>
            <a:pathLst>
              <a:path w="8930038" h="3493878">
                <a:moveTo>
                  <a:pt x="0" y="0"/>
                </a:moveTo>
                <a:lnTo>
                  <a:pt x="8930039" y="0"/>
                </a:lnTo>
                <a:lnTo>
                  <a:pt x="8930039" y="3493877"/>
                </a:lnTo>
                <a:lnTo>
                  <a:pt x="0" y="349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9953910" y="2925766"/>
            <a:ext cx="7188876" cy="2670728"/>
          </a:xfrm>
          <a:custGeom>
            <a:avLst/>
            <a:gdLst/>
            <a:ahLst/>
            <a:cxnLst/>
            <a:rect l="l" t="t" r="r" b="b"/>
            <a:pathLst>
              <a:path w="7188876" h="2670728">
                <a:moveTo>
                  <a:pt x="0" y="0"/>
                </a:moveTo>
                <a:lnTo>
                  <a:pt x="7188876" y="0"/>
                </a:lnTo>
                <a:lnTo>
                  <a:pt x="7188876" y="2670728"/>
                </a:lnTo>
                <a:lnTo>
                  <a:pt x="0" y="267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10613682" y="8509206"/>
            <a:ext cx="6354223" cy="335869"/>
          </a:xfrm>
          <a:custGeom>
            <a:avLst/>
            <a:gdLst/>
            <a:ahLst/>
            <a:cxnLst/>
            <a:rect l="l" t="t" r="r" b="b"/>
            <a:pathLst>
              <a:path w="6354223" h="335869">
                <a:moveTo>
                  <a:pt x="0" y="0"/>
                </a:moveTo>
                <a:lnTo>
                  <a:pt x="6354223" y="0"/>
                </a:lnTo>
                <a:lnTo>
                  <a:pt x="6354223" y="335869"/>
                </a:lnTo>
                <a:lnTo>
                  <a:pt x="0" y="335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512"/>
            </a:stretch>
          </a:blipFill>
        </p:spPr>
      </p:sp>
      <p:sp>
        <p:nvSpPr>
          <p:cNvPr id="74" name="TextBox 74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06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2580416" y="1414049"/>
            <a:ext cx="979809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데이터 전처리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10511355" y="5901294"/>
            <a:ext cx="6456550" cy="2257483"/>
            <a:chOff x="0" y="0"/>
            <a:chExt cx="1700491" cy="594563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700491" cy="594563"/>
            </a:xfrm>
            <a:custGeom>
              <a:avLst/>
              <a:gdLst/>
              <a:ahLst/>
              <a:cxnLst/>
              <a:rect l="l" t="t" r="r" b="b"/>
              <a:pathLst>
                <a:path w="1700491" h="594563">
                  <a:moveTo>
                    <a:pt x="0" y="0"/>
                  </a:moveTo>
                  <a:lnTo>
                    <a:pt x="1700491" y="0"/>
                  </a:lnTo>
                  <a:lnTo>
                    <a:pt x="1700491" y="594563"/>
                  </a:lnTo>
                  <a:lnTo>
                    <a:pt x="0" y="594563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0" y="-104775"/>
              <a:ext cx="1700491" cy="699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3496" lvl="1" indent="-236748" algn="l">
                <a:lnSpc>
                  <a:spcPts val="3618"/>
                </a:lnSpc>
                <a:buAutoNum type="arabicPeriod"/>
              </a:pPr>
              <a:r>
                <a:rPr lang="en-US" sz="2193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시설 총규모 분류</a:t>
              </a:r>
            </a:p>
            <a:p>
              <a:pPr marL="473496" lvl="1" indent="-236748" algn="l">
                <a:lnSpc>
                  <a:spcPts val="3618"/>
                </a:lnSpc>
                <a:buAutoNum type="arabicPeriod"/>
              </a:pPr>
              <a:r>
                <a:rPr lang="en-US" sz="2193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경체활동참가율, 실업률, 고용률 머지</a:t>
              </a:r>
            </a:p>
            <a:p>
              <a:pPr marL="473496" lvl="1" indent="-236748" algn="l">
                <a:lnSpc>
                  <a:spcPts val="3618"/>
                </a:lnSpc>
                <a:buAutoNum type="arabicPeriod"/>
              </a:pPr>
              <a:r>
                <a:rPr lang="en-US" sz="2193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기준 금리 머지</a:t>
              </a:r>
            </a:p>
            <a:p>
              <a:pPr marL="473496" lvl="1" indent="-236748" algn="l">
                <a:lnSpc>
                  <a:spcPts val="3618"/>
                </a:lnSpc>
                <a:spcBef>
                  <a:spcPct val="0"/>
                </a:spcBef>
                <a:buAutoNum type="arabicPeriod"/>
              </a:pPr>
              <a:r>
                <a:rPr lang="en-US" sz="2193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금리 결측치 제거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38176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73650"/>
            <a:ext cx="16435806" cy="8731094"/>
            <a:chOff x="0" y="0"/>
            <a:chExt cx="21914407" cy="11641459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78953"/>
              <a:ext cx="21628018" cy="11362506"/>
              <a:chOff x="0" y="0"/>
              <a:chExt cx="4272201" cy="224444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44446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44446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44446"/>
                    </a:lnTo>
                    <a:lnTo>
                      <a:pt x="0" y="2244446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292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6620"/>
              <a:ext cx="21667864" cy="11382851"/>
              <a:chOff x="0" y="0"/>
              <a:chExt cx="4280072" cy="22484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48464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48464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48464"/>
                    </a:lnTo>
                    <a:lnTo>
                      <a:pt x="0" y="2248464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296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382851"/>
              <a:chOff x="0" y="0"/>
              <a:chExt cx="4274726" cy="224846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48464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48464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48464"/>
                    </a:lnTo>
                    <a:lnTo>
                      <a:pt x="0" y="224846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296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0" name="Freeform 70"/>
          <p:cNvSpPr/>
          <p:nvPr/>
        </p:nvSpPr>
        <p:spPr>
          <a:xfrm>
            <a:off x="6452726" y="2851390"/>
            <a:ext cx="10527294" cy="1602835"/>
          </a:xfrm>
          <a:custGeom>
            <a:avLst/>
            <a:gdLst/>
            <a:ahLst/>
            <a:cxnLst/>
            <a:rect l="l" t="t" r="r" b="b"/>
            <a:pathLst>
              <a:path w="10527294" h="1602835">
                <a:moveTo>
                  <a:pt x="0" y="0"/>
                </a:moveTo>
                <a:lnTo>
                  <a:pt x="10527294" y="0"/>
                </a:lnTo>
                <a:lnTo>
                  <a:pt x="10527294" y="1602835"/>
                </a:lnTo>
                <a:lnTo>
                  <a:pt x="0" y="1602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11" t="-4758" r="-16409" b="-16945"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1583801" y="5354412"/>
            <a:ext cx="6631736" cy="3162455"/>
          </a:xfrm>
          <a:custGeom>
            <a:avLst/>
            <a:gdLst/>
            <a:ahLst/>
            <a:cxnLst/>
            <a:rect l="l" t="t" r="r" b="b"/>
            <a:pathLst>
              <a:path w="6631736" h="3162455">
                <a:moveTo>
                  <a:pt x="0" y="0"/>
                </a:moveTo>
                <a:lnTo>
                  <a:pt x="6631737" y="0"/>
                </a:lnTo>
                <a:lnTo>
                  <a:pt x="6631737" y="3162455"/>
                </a:lnTo>
                <a:lnTo>
                  <a:pt x="0" y="3162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50" r="-60098"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8894219" y="4640020"/>
            <a:ext cx="8085801" cy="4618280"/>
          </a:xfrm>
          <a:custGeom>
            <a:avLst/>
            <a:gdLst/>
            <a:ahLst/>
            <a:cxnLst/>
            <a:rect l="l" t="t" r="r" b="b"/>
            <a:pathLst>
              <a:path w="8085801" h="4618280">
                <a:moveTo>
                  <a:pt x="0" y="0"/>
                </a:moveTo>
                <a:lnTo>
                  <a:pt x="8085801" y="0"/>
                </a:lnTo>
                <a:lnTo>
                  <a:pt x="8085801" y="4618280"/>
                </a:lnTo>
                <a:lnTo>
                  <a:pt x="0" y="4618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828" r="-11739" b="-4963"/>
            </a:stretch>
          </a:blipFill>
        </p:spPr>
      </p:sp>
      <p:grpSp>
        <p:nvGrpSpPr>
          <p:cNvPr id="73" name="Group 73"/>
          <p:cNvGrpSpPr/>
          <p:nvPr/>
        </p:nvGrpSpPr>
        <p:grpSpPr>
          <a:xfrm>
            <a:off x="1564751" y="2851390"/>
            <a:ext cx="4828608" cy="2245040"/>
            <a:chOff x="0" y="0"/>
            <a:chExt cx="1271732" cy="59128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271732" cy="591286"/>
            </a:xfrm>
            <a:custGeom>
              <a:avLst/>
              <a:gdLst/>
              <a:ahLst/>
              <a:cxnLst/>
              <a:rect l="l" t="t" r="r" b="b"/>
              <a:pathLst>
                <a:path w="1271732" h="591286">
                  <a:moveTo>
                    <a:pt x="0" y="0"/>
                  </a:moveTo>
                  <a:lnTo>
                    <a:pt x="1271732" y="0"/>
                  </a:lnTo>
                  <a:lnTo>
                    <a:pt x="1271732" y="591286"/>
                  </a:lnTo>
                  <a:lnTo>
                    <a:pt x="0" y="591286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104775"/>
              <a:ext cx="1271732" cy="696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94"/>
                </a:lnSpc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원본 데이터에 ‘기타’로 뭉쳐진 업태를 </a:t>
              </a:r>
            </a:p>
            <a:p>
              <a:pPr algn="l">
                <a:lnSpc>
                  <a:spcPts val="3794"/>
                </a:lnSpc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키워드 기반으로 재분류하여 </a:t>
              </a:r>
            </a:p>
            <a:p>
              <a:pPr algn="l">
                <a:lnSpc>
                  <a:spcPts val="3794"/>
                </a:lnSpc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업태 정보의 분석 가치를 높였습니다.</a:t>
              </a:r>
            </a:p>
            <a:p>
              <a:pPr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(한식,카페, 주점/치킨 등)</a:t>
              </a:r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07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580416" y="1414049"/>
            <a:ext cx="938961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데이터 전처리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5421" y="-144516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923308"/>
            <a:ext cx="16435806" cy="8681437"/>
            <a:chOff x="0" y="0"/>
            <a:chExt cx="21914407" cy="11575249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77366"/>
              <a:ext cx="21628018" cy="11297883"/>
              <a:chOff x="0" y="0"/>
              <a:chExt cx="4272201" cy="22316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31680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31680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31680"/>
                    </a:lnTo>
                    <a:lnTo>
                      <a:pt x="0" y="2231680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2793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5787"/>
              <a:ext cx="21667864" cy="11318111"/>
              <a:chOff x="0" y="0"/>
              <a:chExt cx="4280072" cy="223567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35676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35676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35676"/>
                    </a:lnTo>
                    <a:lnTo>
                      <a:pt x="0" y="2235676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2833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318111"/>
              <a:chOff x="0" y="0"/>
              <a:chExt cx="4274726" cy="223567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35676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3567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35676"/>
                    </a:lnTo>
                    <a:lnTo>
                      <a:pt x="0" y="2235676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2833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1349385" y="2960683"/>
            <a:ext cx="3689006" cy="1372872"/>
            <a:chOff x="0" y="0"/>
            <a:chExt cx="971590" cy="36157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971590" cy="361580"/>
            </a:xfrm>
            <a:custGeom>
              <a:avLst/>
              <a:gdLst/>
              <a:ahLst/>
              <a:cxnLst/>
              <a:rect l="l" t="t" r="r" b="b"/>
              <a:pathLst>
                <a:path w="971590" h="361580">
                  <a:moveTo>
                    <a:pt x="0" y="0"/>
                  </a:moveTo>
                  <a:lnTo>
                    <a:pt x="971590" y="0"/>
                  </a:lnTo>
                  <a:lnTo>
                    <a:pt x="971590" y="361580"/>
                  </a:lnTo>
                  <a:lnTo>
                    <a:pt x="0" y="361580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161925"/>
              <a:ext cx="971590" cy="523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5774"/>
                </a:lnSpc>
              </a:pPr>
              <a:r>
                <a:rPr lang="en-US" sz="34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구 x 업태 그룹 </a:t>
              </a:r>
            </a:p>
            <a:p>
              <a:pPr algn="l">
                <a:lnSpc>
                  <a:spcPts val="5774"/>
                </a:lnSpc>
                <a:spcBef>
                  <a:spcPct val="0"/>
                </a:spcBef>
              </a:pPr>
              <a:r>
                <a:rPr lang="en-US" sz="34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폐업률 및 히트맵</a:t>
              </a:r>
            </a:p>
          </p:txBody>
        </p:sp>
      </p:grpSp>
      <p:sp>
        <p:nvSpPr>
          <p:cNvPr id="73" name="Freeform 73"/>
          <p:cNvSpPr/>
          <p:nvPr/>
        </p:nvSpPr>
        <p:spPr>
          <a:xfrm>
            <a:off x="1243131" y="5395666"/>
            <a:ext cx="4242251" cy="2735432"/>
          </a:xfrm>
          <a:custGeom>
            <a:avLst/>
            <a:gdLst/>
            <a:ahLst/>
            <a:cxnLst/>
            <a:rect l="l" t="t" r="r" b="b"/>
            <a:pathLst>
              <a:path w="4242251" h="2735432">
                <a:moveTo>
                  <a:pt x="0" y="0"/>
                </a:moveTo>
                <a:lnTo>
                  <a:pt x="4242250" y="0"/>
                </a:lnTo>
                <a:lnTo>
                  <a:pt x="4242250" y="2735432"/>
                </a:lnTo>
                <a:lnTo>
                  <a:pt x="0" y="2735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18" r="-154331"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13445469" y="2617374"/>
            <a:ext cx="3381596" cy="6366784"/>
          </a:xfrm>
          <a:custGeom>
            <a:avLst/>
            <a:gdLst/>
            <a:ahLst/>
            <a:cxnLst/>
            <a:rect l="l" t="t" r="r" b="b"/>
            <a:pathLst>
              <a:path w="3381596" h="6366784">
                <a:moveTo>
                  <a:pt x="0" y="0"/>
                </a:moveTo>
                <a:lnTo>
                  <a:pt x="3381595" y="0"/>
                </a:lnTo>
                <a:lnTo>
                  <a:pt x="3381595" y="6366785"/>
                </a:lnTo>
                <a:lnTo>
                  <a:pt x="0" y="6366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5639640" y="2752567"/>
            <a:ext cx="7385276" cy="5917453"/>
          </a:xfrm>
          <a:custGeom>
            <a:avLst/>
            <a:gdLst/>
            <a:ahLst/>
            <a:cxnLst/>
            <a:rect l="l" t="t" r="r" b="b"/>
            <a:pathLst>
              <a:path w="7385276" h="5917453">
                <a:moveTo>
                  <a:pt x="0" y="0"/>
                </a:moveTo>
                <a:lnTo>
                  <a:pt x="7385276" y="0"/>
                </a:lnTo>
                <a:lnTo>
                  <a:pt x="7385276" y="5917453"/>
                </a:lnTo>
                <a:lnTo>
                  <a:pt x="0" y="5917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6" name="TextBox 76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07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580416" y="1414049"/>
            <a:ext cx="1217800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데이터 분석 및 특징 추출 - EDA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23494" y="860586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1512409" y="2784555"/>
            <a:ext cx="4818697" cy="1372363"/>
            <a:chOff x="0" y="0"/>
            <a:chExt cx="1269122" cy="361445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269122" cy="361445"/>
            </a:xfrm>
            <a:custGeom>
              <a:avLst/>
              <a:gdLst/>
              <a:ahLst/>
              <a:cxnLst/>
              <a:rect l="l" t="t" r="r" b="b"/>
              <a:pathLst>
                <a:path w="1269122" h="361445">
                  <a:moveTo>
                    <a:pt x="0" y="0"/>
                  </a:moveTo>
                  <a:lnTo>
                    <a:pt x="1269122" y="0"/>
                  </a:lnTo>
                  <a:lnTo>
                    <a:pt x="1269122" y="361445"/>
                  </a:lnTo>
                  <a:lnTo>
                    <a:pt x="0" y="361445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133350"/>
              <a:ext cx="1269122" cy="494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784"/>
                </a:lnSpc>
              </a:pPr>
              <a:r>
                <a:rPr lang="en-US" sz="28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            지도 시각화</a:t>
              </a:r>
            </a:p>
            <a:p>
              <a:pPr algn="l">
                <a:lnSpc>
                  <a:spcPts val="4784"/>
                </a:lnSpc>
                <a:spcBef>
                  <a:spcPct val="0"/>
                </a:spcBef>
              </a:pPr>
              <a:r>
                <a:rPr lang="en-US" sz="28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(폐업률, 산점도, 업태별 분포) </a:t>
              </a:r>
            </a:p>
          </p:txBody>
        </p:sp>
      </p:grpSp>
      <p:sp>
        <p:nvSpPr>
          <p:cNvPr id="73" name="Freeform 73"/>
          <p:cNvSpPr/>
          <p:nvPr/>
        </p:nvSpPr>
        <p:spPr>
          <a:xfrm>
            <a:off x="1243131" y="4156918"/>
            <a:ext cx="5470691" cy="4055149"/>
          </a:xfrm>
          <a:custGeom>
            <a:avLst/>
            <a:gdLst/>
            <a:ahLst/>
            <a:cxnLst/>
            <a:rect l="l" t="t" r="r" b="b"/>
            <a:pathLst>
              <a:path w="5470691" h="4055149">
                <a:moveTo>
                  <a:pt x="0" y="0"/>
                </a:moveTo>
                <a:lnTo>
                  <a:pt x="5470690" y="0"/>
                </a:lnTo>
                <a:lnTo>
                  <a:pt x="5470690" y="4055149"/>
                </a:lnTo>
                <a:lnTo>
                  <a:pt x="0" y="4055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6657103" y="3519401"/>
            <a:ext cx="4854037" cy="4692666"/>
          </a:xfrm>
          <a:custGeom>
            <a:avLst/>
            <a:gdLst/>
            <a:ahLst/>
            <a:cxnLst/>
            <a:rect l="l" t="t" r="r" b="b"/>
            <a:pathLst>
              <a:path w="4854037" h="4692666">
                <a:moveTo>
                  <a:pt x="0" y="0"/>
                </a:moveTo>
                <a:lnTo>
                  <a:pt x="4854037" y="0"/>
                </a:lnTo>
                <a:lnTo>
                  <a:pt x="4854037" y="4692666"/>
                </a:lnTo>
                <a:lnTo>
                  <a:pt x="0" y="4692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62" r="-529" b="-843"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11581619" y="3519401"/>
            <a:ext cx="5323568" cy="4692666"/>
          </a:xfrm>
          <a:custGeom>
            <a:avLst/>
            <a:gdLst/>
            <a:ahLst/>
            <a:cxnLst/>
            <a:rect l="l" t="t" r="r" b="b"/>
            <a:pathLst>
              <a:path w="5323568" h="4692666">
                <a:moveTo>
                  <a:pt x="0" y="0"/>
                </a:moveTo>
                <a:lnTo>
                  <a:pt x="5323567" y="0"/>
                </a:lnTo>
                <a:lnTo>
                  <a:pt x="5323567" y="4692666"/>
                </a:lnTo>
                <a:lnTo>
                  <a:pt x="0" y="4692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54" t="-276" b="-276"/>
            </a:stretch>
          </a:blipFill>
        </p:spPr>
      </p:sp>
      <p:sp>
        <p:nvSpPr>
          <p:cNvPr id="76" name="TextBox 76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07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580416" y="1414049"/>
            <a:ext cx="1217800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데이터 분석 및 특징 추출 - EDA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40349" y="768521"/>
            <a:ext cx="16339665" cy="8655817"/>
            <a:chOff x="0" y="0"/>
            <a:chExt cx="21786220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532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1" name="TextBox 71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08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580416" y="1414049"/>
            <a:ext cx="1008682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머신러닝 vs 딥러닝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612579" y="2821471"/>
            <a:ext cx="6902153" cy="2755955"/>
            <a:chOff x="0" y="-104775"/>
            <a:chExt cx="1817851" cy="725848"/>
          </a:xfrm>
        </p:grpSpPr>
        <p:sp>
          <p:nvSpPr>
            <p:cNvPr id="74" name="Freeform 74"/>
            <p:cNvSpPr/>
            <p:nvPr/>
          </p:nvSpPr>
          <p:spPr>
            <a:xfrm>
              <a:off x="0" y="-78912"/>
              <a:ext cx="1817851" cy="621073"/>
            </a:xfrm>
            <a:custGeom>
              <a:avLst/>
              <a:gdLst/>
              <a:ahLst/>
              <a:cxnLst/>
              <a:rect l="l" t="t" r="r" b="b"/>
              <a:pathLst>
                <a:path w="1817851" h="621073">
                  <a:moveTo>
                    <a:pt x="0" y="0"/>
                  </a:moveTo>
                  <a:lnTo>
                    <a:pt x="1817851" y="0"/>
                  </a:lnTo>
                  <a:lnTo>
                    <a:pt x="1817851" y="621073"/>
                  </a:lnTo>
                  <a:lnTo>
                    <a:pt x="0" y="621073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104775"/>
              <a:ext cx="1817851" cy="725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94"/>
                </a:lnSpc>
              </a:pP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특성</a:t>
              </a:r>
              <a:endParaRPr lang="en-US" sz="2299" dirty="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496566" lvl="1" indent="-248283" algn="l">
                <a:lnSpc>
                  <a:spcPts val="3794"/>
                </a:lnSpc>
                <a:buFont typeface="Arial"/>
                <a:buChar char="•"/>
              </a:pP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수치형·범주형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변수로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구성된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탭형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(Tabular)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</a:t>
              </a:r>
              <a:endParaRPr lang="en-US" sz="2299" dirty="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496566" lvl="1" indent="-248283" algn="l">
                <a:lnSpc>
                  <a:spcPts val="3794"/>
                </a:lnSpc>
                <a:buFont typeface="Arial"/>
                <a:buChar char="•"/>
              </a:pP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단일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시점의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사업자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정보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기반</a:t>
              </a:r>
              <a:endParaRPr lang="en-US" sz="2299" dirty="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marL="496566" lvl="1" indent="-248283" algn="l">
                <a:lnSpc>
                  <a:spcPts val="3794"/>
                </a:lnSpc>
                <a:buFont typeface="Arial"/>
                <a:buChar char="•"/>
              </a:pP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클래스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불균형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존재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(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유지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68.9% /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폐업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31.1%)</a:t>
              </a:r>
            </a:p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endParaRPr lang="en-US" sz="2299" dirty="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1555896" y="5235594"/>
            <a:ext cx="6991286" cy="3708455"/>
            <a:chOff x="-23379" y="-104775"/>
            <a:chExt cx="1841326" cy="976712"/>
          </a:xfrm>
        </p:grpSpPr>
        <p:sp>
          <p:nvSpPr>
            <p:cNvPr id="77" name="Freeform 77"/>
            <p:cNvSpPr/>
            <p:nvPr/>
          </p:nvSpPr>
          <p:spPr>
            <a:xfrm>
              <a:off x="-23379" y="-40919"/>
              <a:ext cx="1817947" cy="871937"/>
            </a:xfrm>
            <a:custGeom>
              <a:avLst/>
              <a:gdLst/>
              <a:ahLst/>
              <a:cxnLst/>
              <a:rect l="l" t="t" r="r" b="b"/>
              <a:pathLst>
                <a:path w="1817947" h="871937">
                  <a:moveTo>
                    <a:pt x="0" y="0"/>
                  </a:moveTo>
                  <a:lnTo>
                    <a:pt x="1817947" y="0"/>
                  </a:lnTo>
                  <a:lnTo>
                    <a:pt x="1817947" y="871937"/>
                  </a:lnTo>
                  <a:lnTo>
                    <a:pt x="0" y="871937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0" y="-104775"/>
              <a:ext cx="1817947" cy="976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94"/>
                </a:lnSpc>
              </a:pP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이번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프로젝트의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데이터는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전형적인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  <a:p>
              <a:pPr algn="l">
                <a:lnSpc>
                  <a:spcPts val="3794"/>
                </a:lnSpc>
              </a:pP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탭형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구조이기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때문에</a:t>
              </a:r>
              <a:endParaRPr lang="en-US" sz="2299" dirty="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l">
                <a:lnSpc>
                  <a:spcPts val="3794"/>
                </a:lnSpc>
              </a:pP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딥러닝보다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트리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기반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머신러닝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모델이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  <a:p>
              <a:pPr algn="l">
                <a:lnSpc>
                  <a:spcPts val="3794"/>
                </a:lnSpc>
              </a:pP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더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적합하다고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판단했습니다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</a:p>
            <a:p>
              <a:pPr algn="l">
                <a:lnSpc>
                  <a:spcPts val="3794"/>
                </a:lnSpc>
              </a:pP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  <a:p>
              <a:pPr algn="l">
                <a:lnSpc>
                  <a:spcPts val="3794"/>
                </a:lnSpc>
              </a:pP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따라서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머신러닝을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중심으로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분석을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진행하고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</a:p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딥러닝은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비교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목적으로만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간단히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299" dirty="0" err="1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적용했습니다</a:t>
              </a:r>
              <a:r>
                <a:rPr lang="en-US" sz="2299" dirty="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.</a:t>
              </a:r>
            </a:p>
          </p:txBody>
        </p:sp>
      </p:grp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9B14EC44-28B7-C052-11D7-64A0FF607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35097"/>
              </p:ext>
            </p:extLst>
          </p:nvPr>
        </p:nvGraphicFramePr>
        <p:xfrm>
          <a:off x="9049844" y="3548507"/>
          <a:ext cx="6884463" cy="4525962"/>
        </p:xfrm>
        <a:graphic>
          <a:graphicData uri="http://schemas.openxmlformats.org/drawingml/2006/table">
            <a:tbl>
              <a:tblPr/>
              <a:tblGrid>
                <a:gridCol w="2294821">
                  <a:extLst>
                    <a:ext uri="{9D8B030D-6E8A-4147-A177-3AD203B41FA5}">
                      <a16:colId xmlns:a16="http://schemas.microsoft.com/office/drawing/2014/main" val="407373050"/>
                    </a:ext>
                  </a:extLst>
                </a:gridCol>
                <a:gridCol w="2294821">
                  <a:extLst>
                    <a:ext uri="{9D8B030D-6E8A-4147-A177-3AD203B41FA5}">
                      <a16:colId xmlns:a16="http://schemas.microsoft.com/office/drawing/2014/main" val="1359544139"/>
                    </a:ext>
                  </a:extLst>
                </a:gridCol>
                <a:gridCol w="2294821">
                  <a:extLst>
                    <a:ext uri="{9D8B030D-6E8A-4147-A177-3AD203B41FA5}">
                      <a16:colId xmlns:a16="http://schemas.microsoft.com/office/drawing/2014/main" val="1999894902"/>
                    </a:ext>
                  </a:extLst>
                </a:gridCol>
              </a:tblGrid>
              <a:tr h="754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구분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머신러닝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딥러닝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68398"/>
                  </a:ext>
                </a:extLst>
              </a:tr>
              <a:tr h="754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사용 목적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1">
                          <a:effectLst/>
                        </a:rPr>
                        <a:t>주요 분석 및 최종 모델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비교 실험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493605"/>
                  </a:ext>
                </a:extLst>
              </a:tr>
              <a:tr h="754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적용 모델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</a:rPr>
                        <a:t>Logistic, RandomForest, </a:t>
                      </a:r>
                      <a:r>
                        <a:rPr lang="en-US" sz="1500" b="1" i="0">
                          <a:solidFill>
                            <a:srgbClr val="000000"/>
                          </a:solidFill>
                          <a:effectLst/>
                        </a:rPr>
                        <a:t>XGBoost</a:t>
                      </a:r>
                      <a:endParaRPr lang="en-US" sz="1500">
                        <a:effectLst/>
                      </a:endParaRP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단순 </a:t>
                      </a:r>
                      <a:r>
                        <a:rPr lang="en-US" sz="1500">
                          <a:effectLst/>
                        </a:rPr>
                        <a:t>MLP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67257"/>
                  </a:ext>
                </a:extLst>
              </a:tr>
              <a:tr h="754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데이터 적합성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⭐⭐⭐⭐⭐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⭐⭐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068084"/>
                  </a:ext>
                </a:extLst>
              </a:tr>
              <a:tr h="754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해석 가능성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높음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낮음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856169"/>
                  </a:ext>
                </a:extLst>
              </a:tr>
              <a:tr h="754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성능 결과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>
                          <a:effectLst/>
                        </a:rPr>
                        <a:t>AUC </a:t>
                      </a:r>
                      <a:r>
                        <a:rPr lang="ko-KR" altLang="en-US" sz="1500" b="1">
                          <a:effectLst/>
                        </a:rPr>
                        <a:t>최고 성능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500" dirty="0">
                          <a:effectLst/>
                        </a:rPr>
                        <a:t>ML </a:t>
                      </a:r>
                      <a:r>
                        <a:rPr lang="ko-KR" altLang="en-US" sz="1500" dirty="0">
                          <a:effectLst/>
                        </a:rPr>
                        <a:t>대비 개선 미미</a:t>
                      </a:r>
                    </a:p>
                  </a:txBody>
                  <a:tcPr marL="76494" marR="76494" marT="38247" marB="3824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446024"/>
                  </a:ext>
                </a:extLst>
              </a:tr>
            </a:tbl>
          </a:graphicData>
        </a:graphic>
      </p:graphicFrame>
      <p:sp>
        <p:nvSpPr>
          <p:cNvPr id="82" name="Rectangle 2">
            <a:extLst>
              <a:ext uri="{FF2B5EF4-FFF2-40B4-BE49-F238E27FC236}">
                <a16:creationId xmlns:a16="http://schemas.microsoft.com/office/drawing/2014/main" id="{B8B5BD9F-622B-1F99-44F5-0AC3F4047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0376" y="3548507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15810" y="976983"/>
            <a:ext cx="16393149" cy="8723888"/>
            <a:chOff x="0" y="0"/>
            <a:chExt cx="21857532" cy="11631851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532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216732" y="203200"/>
              <a:ext cx="21640800" cy="11428651"/>
              <a:chOff x="0" y="0"/>
              <a:chExt cx="4274726" cy="225751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5" name="Group 25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9" name="AutoShape 49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2" name="Group 52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3" name="Freeform 73"/>
          <p:cNvSpPr/>
          <p:nvPr/>
        </p:nvSpPr>
        <p:spPr>
          <a:xfrm>
            <a:off x="12077022" y="3445721"/>
            <a:ext cx="4933426" cy="5812579"/>
          </a:xfrm>
          <a:custGeom>
            <a:avLst/>
            <a:gdLst/>
            <a:ahLst/>
            <a:cxnLst/>
            <a:rect l="l" t="t" r="r" b="b"/>
            <a:pathLst>
              <a:path w="4933426" h="5812579">
                <a:moveTo>
                  <a:pt x="0" y="0"/>
                </a:moveTo>
                <a:lnTo>
                  <a:pt x="4933427" y="0"/>
                </a:lnTo>
                <a:lnTo>
                  <a:pt x="4933427" y="5812579"/>
                </a:lnTo>
                <a:lnTo>
                  <a:pt x="0" y="581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4" name="Group 74"/>
          <p:cNvGrpSpPr/>
          <p:nvPr/>
        </p:nvGrpSpPr>
        <p:grpSpPr>
          <a:xfrm>
            <a:off x="13894291" y="2904933"/>
            <a:ext cx="1298890" cy="453137"/>
            <a:chOff x="0" y="0"/>
            <a:chExt cx="342095" cy="119345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342095" cy="119345"/>
            </a:xfrm>
            <a:custGeom>
              <a:avLst/>
              <a:gdLst/>
              <a:ahLst/>
              <a:cxnLst/>
              <a:rect l="l" t="t" r="r" b="b"/>
              <a:pathLst>
                <a:path w="342095" h="119345">
                  <a:moveTo>
                    <a:pt x="0" y="0"/>
                  </a:moveTo>
                  <a:lnTo>
                    <a:pt x="342095" y="0"/>
                  </a:lnTo>
                  <a:lnTo>
                    <a:pt x="342095" y="119345"/>
                  </a:lnTo>
                  <a:lnTo>
                    <a:pt x="0" y="119345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104775"/>
              <a:ext cx="342095" cy="224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모델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4508961" y="2904933"/>
            <a:ext cx="4942331" cy="482928"/>
            <a:chOff x="0" y="0"/>
            <a:chExt cx="1301684" cy="127191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301684" cy="127191"/>
            </a:xfrm>
            <a:custGeom>
              <a:avLst/>
              <a:gdLst/>
              <a:ahLst/>
              <a:cxnLst/>
              <a:rect l="l" t="t" r="r" b="b"/>
              <a:pathLst>
                <a:path w="1301684" h="127191">
                  <a:moveTo>
                    <a:pt x="0" y="0"/>
                  </a:moveTo>
                  <a:lnTo>
                    <a:pt x="1301684" y="0"/>
                  </a:lnTo>
                  <a:lnTo>
                    <a:pt x="1301684" y="127191"/>
                  </a:lnTo>
                  <a:lnTo>
                    <a:pt x="0" y="127191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104775"/>
              <a:ext cx="1301684" cy="231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라벨인코딩 &amp; 임베딩 코드 &amp; 모델 생성</a:t>
              </a:r>
            </a:p>
          </p:txBody>
        </p:sp>
      </p:grpSp>
      <p:sp>
        <p:nvSpPr>
          <p:cNvPr id="80" name="Freeform 80"/>
          <p:cNvSpPr/>
          <p:nvPr/>
        </p:nvSpPr>
        <p:spPr>
          <a:xfrm>
            <a:off x="1831345" y="3848651"/>
            <a:ext cx="4957335" cy="3410729"/>
          </a:xfrm>
          <a:custGeom>
            <a:avLst/>
            <a:gdLst/>
            <a:ahLst/>
            <a:cxnLst/>
            <a:rect l="l" t="t" r="r" b="b"/>
            <a:pathLst>
              <a:path w="4957335" h="3410729">
                <a:moveTo>
                  <a:pt x="0" y="0"/>
                </a:moveTo>
                <a:lnTo>
                  <a:pt x="4957335" y="0"/>
                </a:lnTo>
                <a:lnTo>
                  <a:pt x="4957335" y="3410729"/>
                </a:lnTo>
                <a:lnTo>
                  <a:pt x="0" y="3410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6980126" y="3675419"/>
            <a:ext cx="4460110" cy="5582881"/>
          </a:xfrm>
          <a:custGeom>
            <a:avLst/>
            <a:gdLst/>
            <a:ahLst/>
            <a:cxnLst/>
            <a:rect l="l" t="t" r="r" b="b"/>
            <a:pathLst>
              <a:path w="4460110" h="5582881">
                <a:moveTo>
                  <a:pt x="0" y="0"/>
                </a:moveTo>
                <a:lnTo>
                  <a:pt x="4460111" y="0"/>
                </a:lnTo>
                <a:lnTo>
                  <a:pt x="4460111" y="5582881"/>
                </a:lnTo>
                <a:lnTo>
                  <a:pt x="0" y="5582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2" name="TextBox 82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08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2580416" y="1414049"/>
            <a:ext cx="12354156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딥러닝 모델 구현 - 라벨 인코딩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60052" y="917849"/>
            <a:ext cx="16339665" cy="8655817"/>
            <a:chOff x="0" y="0"/>
            <a:chExt cx="21786220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532" y="1270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0" name="Freeform 70"/>
          <p:cNvSpPr/>
          <p:nvPr/>
        </p:nvSpPr>
        <p:spPr>
          <a:xfrm>
            <a:off x="1659469" y="3864109"/>
            <a:ext cx="3345696" cy="4444528"/>
          </a:xfrm>
          <a:custGeom>
            <a:avLst/>
            <a:gdLst/>
            <a:ahLst/>
            <a:cxnLst/>
            <a:rect l="l" t="t" r="r" b="b"/>
            <a:pathLst>
              <a:path w="3345696" h="4444528">
                <a:moveTo>
                  <a:pt x="0" y="0"/>
                </a:moveTo>
                <a:lnTo>
                  <a:pt x="3345696" y="0"/>
                </a:lnTo>
                <a:lnTo>
                  <a:pt x="3345696" y="4444528"/>
                </a:lnTo>
                <a:lnTo>
                  <a:pt x="0" y="4444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1" name="Freeform 71"/>
          <p:cNvSpPr/>
          <p:nvPr/>
        </p:nvSpPr>
        <p:spPr>
          <a:xfrm>
            <a:off x="5404335" y="3818275"/>
            <a:ext cx="5972148" cy="3424139"/>
          </a:xfrm>
          <a:custGeom>
            <a:avLst/>
            <a:gdLst/>
            <a:ahLst/>
            <a:cxnLst/>
            <a:rect l="l" t="t" r="r" b="b"/>
            <a:pathLst>
              <a:path w="5972148" h="3424139">
                <a:moveTo>
                  <a:pt x="0" y="0"/>
                </a:moveTo>
                <a:lnTo>
                  <a:pt x="5972148" y="0"/>
                </a:lnTo>
                <a:lnTo>
                  <a:pt x="5972148" y="3424139"/>
                </a:lnTo>
                <a:lnTo>
                  <a:pt x="0" y="3424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2" name="Group 72"/>
          <p:cNvGrpSpPr/>
          <p:nvPr/>
        </p:nvGrpSpPr>
        <p:grpSpPr>
          <a:xfrm>
            <a:off x="1659469" y="3120705"/>
            <a:ext cx="5090602" cy="483616"/>
            <a:chOff x="0" y="0"/>
            <a:chExt cx="1340735" cy="127372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340735" cy="127372"/>
            </a:xfrm>
            <a:custGeom>
              <a:avLst/>
              <a:gdLst/>
              <a:ahLst/>
              <a:cxnLst/>
              <a:rect l="l" t="t" r="r" b="b"/>
              <a:pathLst>
                <a:path w="1340735" h="127372">
                  <a:moveTo>
                    <a:pt x="0" y="0"/>
                  </a:moveTo>
                  <a:lnTo>
                    <a:pt x="1340735" y="0"/>
                  </a:lnTo>
                  <a:lnTo>
                    <a:pt x="1340735" y="127372"/>
                  </a:lnTo>
                  <a:lnTo>
                    <a:pt x="0" y="127372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114300"/>
              <a:ext cx="1340735" cy="241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모델 결과 값(AUC , F1, Recall, Pre)</a:t>
              </a:r>
            </a:p>
          </p:txBody>
        </p:sp>
      </p:grpSp>
      <p:sp>
        <p:nvSpPr>
          <p:cNvPr id="75" name="Freeform 75"/>
          <p:cNvSpPr/>
          <p:nvPr/>
        </p:nvSpPr>
        <p:spPr>
          <a:xfrm>
            <a:off x="11245587" y="4232971"/>
            <a:ext cx="5316131" cy="2691291"/>
          </a:xfrm>
          <a:custGeom>
            <a:avLst/>
            <a:gdLst/>
            <a:ahLst/>
            <a:cxnLst/>
            <a:rect l="l" t="t" r="r" b="b"/>
            <a:pathLst>
              <a:path w="5316131" h="2691291">
                <a:moveTo>
                  <a:pt x="0" y="0"/>
                </a:moveTo>
                <a:lnTo>
                  <a:pt x="5316131" y="0"/>
                </a:lnTo>
                <a:lnTo>
                  <a:pt x="5316131" y="2691291"/>
                </a:lnTo>
                <a:lnTo>
                  <a:pt x="0" y="2691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6" name="TextBox 76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08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580416" y="1414049"/>
            <a:ext cx="12354156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딥러닝 모델 구현 - 라벨 인코딩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9042004" y="3120705"/>
            <a:ext cx="6268134" cy="453137"/>
            <a:chOff x="0" y="0"/>
            <a:chExt cx="1650867" cy="119345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650866" cy="119345"/>
            </a:xfrm>
            <a:custGeom>
              <a:avLst/>
              <a:gdLst/>
              <a:ahLst/>
              <a:cxnLst/>
              <a:rect l="l" t="t" r="r" b="b"/>
              <a:pathLst>
                <a:path w="1650866" h="119345">
                  <a:moveTo>
                    <a:pt x="0" y="0"/>
                  </a:moveTo>
                  <a:lnTo>
                    <a:pt x="1650866" y="0"/>
                  </a:lnTo>
                  <a:lnTo>
                    <a:pt x="1650866" y="119345"/>
                  </a:lnTo>
                  <a:lnTo>
                    <a:pt x="0" y="119345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04775"/>
              <a:ext cx="1650867" cy="224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모델 저장 시 threshold를 F1 기준으로 최적 선택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34254" y="602483"/>
            <a:ext cx="16339665" cy="8655817"/>
            <a:chOff x="0" y="0"/>
            <a:chExt cx="21786220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832" y="1270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734197" y="3235980"/>
            <a:ext cx="4755473" cy="483616"/>
            <a:chOff x="0" y="0"/>
            <a:chExt cx="1252470" cy="12737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252470" cy="127372"/>
            </a:xfrm>
            <a:custGeom>
              <a:avLst/>
              <a:gdLst/>
              <a:ahLst/>
              <a:cxnLst/>
              <a:rect l="l" t="t" r="r" b="b"/>
              <a:pathLst>
                <a:path w="1252470" h="127372">
                  <a:moveTo>
                    <a:pt x="0" y="0"/>
                  </a:moveTo>
                  <a:lnTo>
                    <a:pt x="1252470" y="0"/>
                  </a:lnTo>
                  <a:lnTo>
                    <a:pt x="1252470" y="127372"/>
                  </a:lnTo>
                  <a:lnTo>
                    <a:pt x="0" y="127372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104775"/>
              <a:ext cx="1252470" cy="232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라벨 인코딩 모델 (AUC 지표 시각화)</a:t>
              </a:r>
            </a:p>
          </p:txBody>
        </p:sp>
      </p:grpSp>
      <p:sp>
        <p:nvSpPr>
          <p:cNvPr id="73" name="Freeform 73"/>
          <p:cNvSpPr/>
          <p:nvPr/>
        </p:nvSpPr>
        <p:spPr>
          <a:xfrm>
            <a:off x="10546047" y="3880605"/>
            <a:ext cx="5855770" cy="4014438"/>
          </a:xfrm>
          <a:custGeom>
            <a:avLst/>
            <a:gdLst/>
            <a:ahLst/>
            <a:cxnLst/>
            <a:rect l="l" t="t" r="r" b="b"/>
            <a:pathLst>
              <a:path w="5855770" h="4014438">
                <a:moveTo>
                  <a:pt x="0" y="0"/>
                </a:moveTo>
                <a:lnTo>
                  <a:pt x="5855771" y="0"/>
                </a:lnTo>
                <a:lnTo>
                  <a:pt x="5855771" y="4014438"/>
                </a:lnTo>
                <a:lnTo>
                  <a:pt x="0" y="401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5518167" y="3880605"/>
            <a:ext cx="5394742" cy="3692421"/>
          </a:xfrm>
          <a:custGeom>
            <a:avLst/>
            <a:gdLst/>
            <a:ahLst/>
            <a:cxnLst/>
            <a:rect l="l" t="t" r="r" b="b"/>
            <a:pathLst>
              <a:path w="5394742" h="3692421">
                <a:moveTo>
                  <a:pt x="0" y="0"/>
                </a:moveTo>
                <a:lnTo>
                  <a:pt x="5394742" y="0"/>
                </a:lnTo>
                <a:lnTo>
                  <a:pt x="5394742" y="3692421"/>
                </a:lnTo>
                <a:lnTo>
                  <a:pt x="0" y="3692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00" r="-2600" b="-4462"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734197" y="4032722"/>
            <a:ext cx="4559322" cy="3388187"/>
          </a:xfrm>
          <a:custGeom>
            <a:avLst/>
            <a:gdLst/>
            <a:ahLst/>
            <a:cxnLst/>
            <a:rect l="l" t="t" r="r" b="b"/>
            <a:pathLst>
              <a:path w="4559322" h="3388187">
                <a:moveTo>
                  <a:pt x="0" y="0"/>
                </a:moveTo>
                <a:lnTo>
                  <a:pt x="4559322" y="0"/>
                </a:lnTo>
                <a:lnTo>
                  <a:pt x="4559322" y="3388187"/>
                </a:lnTo>
                <a:lnTo>
                  <a:pt x="0" y="3388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6" name="TextBox 76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08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2580416" y="1414049"/>
            <a:ext cx="12354156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딥러닝 모델 구현 - 라벨 인코딩</a:t>
            </a:r>
          </a:p>
        </p:txBody>
      </p:sp>
      <p:grpSp>
        <p:nvGrpSpPr>
          <p:cNvPr id="78" name="Group 78"/>
          <p:cNvGrpSpPr/>
          <p:nvPr/>
        </p:nvGrpSpPr>
        <p:grpSpPr>
          <a:xfrm>
            <a:off x="6996835" y="3220240"/>
            <a:ext cx="2147165" cy="499357"/>
            <a:chOff x="0" y="0"/>
            <a:chExt cx="565508" cy="131518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565508" cy="131518"/>
            </a:xfrm>
            <a:custGeom>
              <a:avLst/>
              <a:gdLst/>
              <a:ahLst/>
              <a:cxnLst/>
              <a:rect l="l" t="t" r="r" b="b"/>
              <a:pathLst>
                <a:path w="565508" h="131518">
                  <a:moveTo>
                    <a:pt x="0" y="0"/>
                  </a:moveTo>
                  <a:lnTo>
                    <a:pt x="565508" y="0"/>
                  </a:lnTo>
                  <a:lnTo>
                    <a:pt x="565508" y="131518"/>
                  </a:lnTo>
                  <a:lnTo>
                    <a:pt x="0" y="131518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104775"/>
              <a:ext cx="565508" cy="236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Metrics 시각화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2400350" y="3220240"/>
            <a:ext cx="2147165" cy="499357"/>
            <a:chOff x="0" y="0"/>
            <a:chExt cx="565508" cy="131518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565508" cy="131518"/>
            </a:xfrm>
            <a:custGeom>
              <a:avLst/>
              <a:gdLst/>
              <a:ahLst/>
              <a:cxnLst/>
              <a:rect l="l" t="t" r="r" b="b"/>
              <a:pathLst>
                <a:path w="565508" h="131518">
                  <a:moveTo>
                    <a:pt x="0" y="0"/>
                  </a:moveTo>
                  <a:lnTo>
                    <a:pt x="565508" y="0"/>
                  </a:lnTo>
                  <a:lnTo>
                    <a:pt x="565508" y="131518"/>
                  </a:lnTo>
                  <a:lnTo>
                    <a:pt x="0" y="131518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104775"/>
              <a:ext cx="565508" cy="236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Metrics 시각화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53111" y="768521"/>
            <a:ext cx="16339665" cy="8655817"/>
            <a:chOff x="0" y="0"/>
            <a:chExt cx="21786220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532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 rot="-10800000">
            <a:off x="6919830" y="6447531"/>
            <a:ext cx="394539" cy="416924"/>
            <a:chOff x="0" y="0"/>
            <a:chExt cx="526052" cy="555899"/>
          </a:xfrm>
        </p:grpSpPr>
        <p:sp>
          <p:nvSpPr>
            <p:cNvPr id="71" name="Freeform 71"/>
            <p:cNvSpPr/>
            <p:nvPr/>
          </p:nvSpPr>
          <p:spPr>
            <a:xfrm rot="-5400000">
              <a:off x="-104610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9" y="0"/>
                  </a:lnTo>
                  <a:lnTo>
                    <a:pt x="555899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rot="-5400000">
              <a:off x="74764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8" y="0"/>
                  </a:lnTo>
                  <a:lnTo>
                    <a:pt x="555898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3" name="Group 73"/>
          <p:cNvGrpSpPr/>
          <p:nvPr/>
        </p:nvGrpSpPr>
        <p:grpSpPr>
          <a:xfrm>
            <a:off x="1702614" y="2530306"/>
            <a:ext cx="7441386" cy="1803453"/>
            <a:chOff x="-7958" y="-69911"/>
            <a:chExt cx="1959871" cy="474984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951913" cy="370209"/>
            </a:xfrm>
            <a:custGeom>
              <a:avLst/>
              <a:gdLst/>
              <a:ahLst/>
              <a:cxnLst/>
              <a:rect l="l" t="t" r="r" b="b"/>
              <a:pathLst>
                <a:path w="1951913" h="370209">
                  <a:moveTo>
                    <a:pt x="0" y="0"/>
                  </a:moveTo>
                  <a:lnTo>
                    <a:pt x="1951913" y="0"/>
                  </a:lnTo>
                  <a:lnTo>
                    <a:pt x="1951913" y="370209"/>
                  </a:lnTo>
                  <a:lnTo>
                    <a:pt x="0" y="370209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-7958" y="-69911"/>
              <a:ext cx="1951913" cy="474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95"/>
                </a:lnSpc>
              </a:pP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수치형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변수는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상관관계는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낮으나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비선형·조건부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영향이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</a:p>
            <a:p>
              <a:pPr algn="l">
                <a:lnSpc>
                  <a:spcPts val="3795"/>
                </a:lnSpc>
                <a:spcBef>
                  <a:spcPct val="0"/>
                </a:spcBef>
              </a:pP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존재할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수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있어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트리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기반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모델에서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조합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규칙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학습을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위해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변수로</a:t>
              </a:r>
              <a:r>
                <a:rPr lang="en-US" sz="2300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300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사용</a:t>
              </a:r>
              <a:endParaRPr lang="en-US" sz="2300" b="1" dirty="0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</p:grpSp>
      <p:sp>
        <p:nvSpPr>
          <p:cNvPr id="76" name="Freeform 76"/>
          <p:cNvSpPr/>
          <p:nvPr/>
        </p:nvSpPr>
        <p:spPr>
          <a:xfrm>
            <a:off x="9489930" y="4201385"/>
            <a:ext cx="7769370" cy="4909218"/>
          </a:xfrm>
          <a:custGeom>
            <a:avLst/>
            <a:gdLst/>
            <a:ahLst/>
            <a:cxnLst/>
            <a:rect l="l" t="t" r="r" b="b"/>
            <a:pathLst>
              <a:path w="7769370" h="4909218">
                <a:moveTo>
                  <a:pt x="0" y="0"/>
                </a:moveTo>
                <a:lnTo>
                  <a:pt x="7769370" y="0"/>
                </a:lnTo>
                <a:lnTo>
                  <a:pt x="7769370" y="4909217"/>
                </a:lnTo>
                <a:lnTo>
                  <a:pt x="0" y="490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1243131" y="4262825"/>
            <a:ext cx="8079813" cy="4827688"/>
          </a:xfrm>
          <a:custGeom>
            <a:avLst/>
            <a:gdLst/>
            <a:ahLst/>
            <a:cxnLst/>
            <a:rect l="l" t="t" r="r" b="b"/>
            <a:pathLst>
              <a:path w="8079813" h="4827688">
                <a:moveTo>
                  <a:pt x="0" y="0"/>
                </a:moveTo>
                <a:lnTo>
                  <a:pt x="8079812" y="0"/>
                </a:lnTo>
                <a:lnTo>
                  <a:pt x="8079812" y="4827688"/>
                </a:lnTo>
                <a:lnTo>
                  <a:pt x="0" y="48276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8" name="TextBox 78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580416" y="1414049"/>
            <a:ext cx="1348505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머신러닝 모델 구현 - 독립변수 결정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9538249" y="2805789"/>
            <a:ext cx="6803088" cy="1316746"/>
            <a:chOff x="0" y="0"/>
            <a:chExt cx="1791760" cy="34679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791760" cy="346797"/>
            </a:xfrm>
            <a:custGeom>
              <a:avLst/>
              <a:gdLst/>
              <a:ahLst/>
              <a:cxnLst/>
              <a:rect l="l" t="t" r="r" b="b"/>
              <a:pathLst>
                <a:path w="1791760" h="346797">
                  <a:moveTo>
                    <a:pt x="0" y="0"/>
                  </a:moveTo>
                  <a:lnTo>
                    <a:pt x="1791760" y="0"/>
                  </a:lnTo>
                  <a:lnTo>
                    <a:pt x="1791760" y="346797"/>
                  </a:lnTo>
                  <a:lnTo>
                    <a:pt x="0" y="346797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104775"/>
              <a:ext cx="1791760" cy="45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95"/>
                </a:lnSpc>
              </a:pPr>
              <a:r>
                <a:rPr lang="en-US" sz="2300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범주형 변수는 카이제곱 독립성 검정 결과 폐업 여부와 </a:t>
              </a:r>
            </a:p>
            <a:p>
              <a:pPr algn="l">
                <a:lnSpc>
                  <a:spcPts val="3795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통계적으로 유의미한 관계가 확인되어 변수로 사용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11329" y="955981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2148836" y="865595"/>
            <a:ext cx="2724893" cy="2147387"/>
            <a:chOff x="0" y="0"/>
            <a:chExt cx="717667" cy="5655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7667" cy="565567"/>
            </a:xfrm>
            <a:custGeom>
              <a:avLst/>
              <a:gdLst/>
              <a:ahLst/>
              <a:cxnLst/>
              <a:rect l="l" t="t" r="r" b="b"/>
              <a:pathLst>
                <a:path w="717667" h="565567">
                  <a:moveTo>
                    <a:pt x="0" y="0"/>
                  </a:moveTo>
                  <a:lnTo>
                    <a:pt x="717667" y="0"/>
                  </a:lnTo>
                  <a:lnTo>
                    <a:pt x="717667" y="565567"/>
                  </a:lnTo>
                  <a:lnTo>
                    <a:pt x="0" y="565567"/>
                  </a:lnTo>
                  <a:close/>
                </a:path>
              </a:pathLst>
            </a:custGeom>
            <a:solidFill>
              <a:srgbClr val="F2F5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17667" cy="61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387435" y="1302701"/>
            <a:ext cx="2247696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83332" y="4890783"/>
            <a:ext cx="3726542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개요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83332" y="7269428"/>
            <a:ext cx="372654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개발 환경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83332" y="5537639"/>
            <a:ext cx="3726542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목표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83332" y="6127712"/>
            <a:ext cx="372654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전체 시스템 구성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83332" y="6697293"/>
            <a:ext cx="372654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업무 분장 및 일정 관리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525291" y="5517093"/>
            <a:ext cx="389903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딥러닝 모델 구현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81287" y="7860614"/>
            <a:ext cx="365778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개요 및 전처리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06241" y="4890783"/>
            <a:ext cx="365778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분석 및 특징 추출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25291" y="6777132"/>
            <a:ext cx="389903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웹 서비스 구현 및 UI 시연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515766" y="6176422"/>
            <a:ext cx="365778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머신러닝 모델 구현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634186" y="4890783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34186" y="5555642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634186" y="6124352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634186" y="6696460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634186" y="7268568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634186" y="7841564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06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875762" y="4890783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07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56712" y="5507568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08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875762" y="6147126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09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856712" y="6777132"/>
            <a:ext cx="630479" cy="4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10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46" name="Group 46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70" name="AutoShape 7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1" name="AutoShape 7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2" name="AutoShape 7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3" name="Group 73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87" name="TextBox 87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8" name="Group 88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0" name="TextBox 90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94" name="TextBox 94"/>
          <p:cNvSpPr txBox="1"/>
          <p:nvPr/>
        </p:nvSpPr>
        <p:spPr>
          <a:xfrm>
            <a:off x="12525291" y="7387367"/>
            <a:ext cx="389903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최종 결과 및 결론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1875762" y="7368290"/>
            <a:ext cx="63047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11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153111" y="768521"/>
            <a:ext cx="16339665" cy="8655817"/>
            <a:chOff x="0" y="0"/>
            <a:chExt cx="21786220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532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1482619" y="2779117"/>
            <a:ext cx="6549012" cy="2279705"/>
            <a:chOff x="6237" y="-70290"/>
            <a:chExt cx="1724843" cy="600416"/>
          </a:xfrm>
        </p:grpSpPr>
        <p:sp>
          <p:nvSpPr>
            <p:cNvPr id="71" name="Freeform 71"/>
            <p:cNvSpPr/>
            <p:nvPr/>
          </p:nvSpPr>
          <p:spPr>
            <a:xfrm>
              <a:off x="6237" y="-12666"/>
              <a:ext cx="1724843" cy="495641"/>
            </a:xfrm>
            <a:custGeom>
              <a:avLst/>
              <a:gdLst/>
              <a:ahLst/>
              <a:cxnLst/>
              <a:rect l="l" t="t" r="r" b="b"/>
              <a:pathLst>
                <a:path w="1724843" h="495641">
                  <a:moveTo>
                    <a:pt x="0" y="0"/>
                  </a:moveTo>
                  <a:lnTo>
                    <a:pt x="1724843" y="0"/>
                  </a:lnTo>
                  <a:lnTo>
                    <a:pt x="1724843" y="495641"/>
                  </a:lnTo>
                  <a:lnTo>
                    <a:pt x="0" y="495641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6237" y="-70290"/>
              <a:ext cx="1724843" cy="600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94"/>
                </a:lnSpc>
              </a:pP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전체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데이터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중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유지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(0)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클래스는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68.87%,</a:t>
              </a:r>
            </a:p>
            <a:p>
              <a:pPr algn="l">
                <a:lnSpc>
                  <a:spcPts val="3794"/>
                </a:lnSpc>
              </a:pP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폐업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(1)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클래스는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31.13%로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나타났다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.</a:t>
              </a:r>
            </a:p>
            <a:p>
              <a:pPr algn="l">
                <a:lnSpc>
                  <a:spcPts val="3794"/>
                </a:lnSpc>
              </a:pP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두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클래스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간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비율이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완전히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균형적이지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않은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</a:p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불균형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데이터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구조임을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확인하였다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.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 rot="-10800000">
            <a:off x="6919830" y="6447531"/>
            <a:ext cx="394539" cy="416924"/>
            <a:chOff x="0" y="0"/>
            <a:chExt cx="526052" cy="555899"/>
          </a:xfrm>
        </p:grpSpPr>
        <p:sp>
          <p:nvSpPr>
            <p:cNvPr id="74" name="Freeform 74"/>
            <p:cNvSpPr/>
            <p:nvPr/>
          </p:nvSpPr>
          <p:spPr>
            <a:xfrm rot="-5400000">
              <a:off x="-104610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9" y="0"/>
                  </a:lnTo>
                  <a:lnTo>
                    <a:pt x="555899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Freeform 75"/>
            <p:cNvSpPr/>
            <p:nvPr/>
          </p:nvSpPr>
          <p:spPr>
            <a:xfrm rot="-5400000">
              <a:off x="74764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8" y="0"/>
                  </a:lnTo>
                  <a:lnTo>
                    <a:pt x="555898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6" name="Freeform 76"/>
          <p:cNvSpPr/>
          <p:nvPr/>
        </p:nvSpPr>
        <p:spPr>
          <a:xfrm>
            <a:off x="1458938" y="4975336"/>
            <a:ext cx="6549012" cy="4108228"/>
          </a:xfrm>
          <a:custGeom>
            <a:avLst/>
            <a:gdLst/>
            <a:ahLst/>
            <a:cxnLst/>
            <a:rect l="l" t="t" r="r" b="b"/>
            <a:pathLst>
              <a:path w="6549012" h="4108228">
                <a:moveTo>
                  <a:pt x="0" y="0"/>
                </a:moveTo>
                <a:lnTo>
                  <a:pt x="6549012" y="0"/>
                </a:lnTo>
                <a:lnTo>
                  <a:pt x="6549012" y="4108228"/>
                </a:lnTo>
                <a:lnTo>
                  <a:pt x="0" y="4108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0679"/>
            </a:stretch>
          </a:blipFill>
        </p:spPr>
      </p:sp>
      <p:graphicFrame>
        <p:nvGraphicFramePr>
          <p:cNvPr id="77" name="Object 77"/>
          <p:cNvGraphicFramePr/>
          <p:nvPr/>
        </p:nvGraphicFramePr>
        <p:xfrm>
          <a:off x="8940845" y="4736317"/>
          <a:ext cx="7543800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9042400" imgH="5270500" progId="Excel.Sheet.12">
                  <p:embed/>
                </p:oleObj>
              </mc:Choice>
              <mc:Fallback>
                <p:oleObj name="Worksheet" r:id="rId9" imgW="9042400" imgH="5270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40845" y="4736317"/>
                        <a:ext cx="7543800" cy="377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8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580416" y="1414049"/>
            <a:ext cx="1348505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머신러닝 모델 구현 - 모델 지표 결정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8940845" y="2809744"/>
            <a:ext cx="8318455" cy="2118142"/>
            <a:chOff x="0" y="0"/>
            <a:chExt cx="2190869" cy="557865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2190869" cy="557865"/>
            </a:xfrm>
            <a:custGeom>
              <a:avLst/>
              <a:gdLst/>
              <a:ahLst/>
              <a:cxnLst/>
              <a:rect l="l" t="t" r="r" b="b"/>
              <a:pathLst>
                <a:path w="2190869" h="557865">
                  <a:moveTo>
                    <a:pt x="0" y="0"/>
                  </a:moveTo>
                  <a:lnTo>
                    <a:pt x="2190869" y="0"/>
                  </a:lnTo>
                  <a:lnTo>
                    <a:pt x="2190869" y="557865"/>
                  </a:lnTo>
                  <a:lnTo>
                    <a:pt x="0" y="557865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104775"/>
              <a:ext cx="2190869" cy="66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95"/>
                </a:lnSpc>
              </a:pPr>
              <a:r>
                <a:rPr lang="en-US" sz="2300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     AUC를 선택한 핵심 이유</a:t>
              </a:r>
            </a:p>
            <a:p>
              <a:pPr marL="496571" lvl="1" indent="-248285" algn="l">
                <a:lnSpc>
                  <a:spcPts val="3795"/>
                </a:lnSpc>
                <a:buFont typeface="Arial"/>
                <a:buChar char="•"/>
              </a:pPr>
              <a:r>
                <a:rPr lang="en-US" sz="2300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클래스 불균형 데이터에서도 안정적인 성능 비교 가능</a:t>
              </a:r>
            </a:p>
            <a:p>
              <a:pPr marL="496571" lvl="1" indent="-248285" algn="l">
                <a:lnSpc>
                  <a:spcPts val="3795"/>
                </a:lnSpc>
                <a:buFont typeface="Arial"/>
                <a:buChar char="•"/>
              </a:pPr>
              <a:r>
                <a:rPr lang="en-US" sz="2300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특정 기준값(threshold)에 의존하지 않음</a:t>
              </a:r>
            </a:p>
            <a:p>
              <a:pPr marL="496571" lvl="1" indent="-248285" algn="l">
                <a:lnSpc>
                  <a:spcPts val="379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여러 모델(Logistic, RF, XGBoost) 간 객관적 비교 지표로 적합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78276" y="815591"/>
            <a:ext cx="16339665" cy="8655817"/>
            <a:chOff x="0" y="0"/>
            <a:chExt cx="21786220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532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0" name="Freeform 70"/>
          <p:cNvSpPr/>
          <p:nvPr/>
        </p:nvSpPr>
        <p:spPr>
          <a:xfrm>
            <a:off x="1792372" y="4277084"/>
            <a:ext cx="3965131" cy="4992102"/>
          </a:xfrm>
          <a:custGeom>
            <a:avLst/>
            <a:gdLst/>
            <a:ahLst/>
            <a:cxnLst/>
            <a:rect l="l" t="t" r="r" b="b"/>
            <a:pathLst>
              <a:path w="3965131" h="4992102">
                <a:moveTo>
                  <a:pt x="0" y="0"/>
                </a:moveTo>
                <a:lnTo>
                  <a:pt x="3965130" y="0"/>
                </a:lnTo>
                <a:lnTo>
                  <a:pt x="3965130" y="4992102"/>
                </a:lnTo>
                <a:lnTo>
                  <a:pt x="0" y="4992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129"/>
            </a:stretch>
          </a:blipFill>
        </p:spPr>
      </p:sp>
      <p:grpSp>
        <p:nvGrpSpPr>
          <p:cNvPr id="71" name="Group 71"/>
          <p:cNvGrpSpPr/>
          <p:nvPr/>
        </p:nvGrpSpPr>
        <p:grpSpPr>
          <a:xfrm>
            <a:off x="1659299" y="2473630"/>
            <a:ext cx="4654494" cy="1803454"/>
            <a:chOff x="-35048" y="-104775"/>
            <a:chExt cx="1225875" cy="474984"/>
          </a:xfrm>
        </p:grpSpPr>
        <p:sp>
          <p:nvSpPr>
            <p:cNvPr id="72" name="Freeform 72"/>
            <p:cNvSpPr/>
            <p:nvPr/>
          </p:nvSpPr>
          <p:spPr>
            <a:xfrm>
              <a:off x="-35048" y="-34792"/>
              <a:ext cx="1190827" cy="370209"/>
            </a:xfrm>
            <a:custGeom>
              <a:avLst/>
              <a:gdLst/>
              <a:ahLst/>
              <a:cxnLst/>
              <a:rect l="l" t="t" r="r" b="b"/>
              <a:pathLst>
                <a:path w="1190827" h="370209">
                  <a:moveTo>
                    <a:pt x="0" y="0"/>
                  </a:moveTo>
                  <a:lnTo>
                    <a:pt x="1190827" y="0"/>
                  </a:lnTo>
                  <a:lnTo>
                    <a:pt x="1190827" y="370209"/>
                  </a:lnTo>
                  <a:lnTo>
                    <a:pt x="0" y="370209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104775"/>
              <a:ext cx="1190827" cy="474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94"/>
                </a:lnSpc>
              </a:pP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XGBoost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모델에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대해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GridSearchCV를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적용한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</a:p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하이퍼파라미터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튜닝</a:t>
              </a:r>
              <a:r>
                <a:rPr lang="en-US" sz="2299" b="1" dirty="0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299" b="1" dirty="0" err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파이프라인</a:t>
              </a:r>
              <a:endParaRPr lang="en-US" sz="2299" b="1" dirty="0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2611850" y="4059286"/>
            <a:ext cx="4411145" cy="4495166"/>
            <a:chOff x="0" y="0"/>
            <a:chExt cx="1161783" cy="1183912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161783" cy="1183912"/>
            </a:xfrm>
            <a:custGeom>
              <a:avLst/>
              <a:gdLst/>
              <a:ahLst/>
              <a:cxnLst/>
              <a:rect l="l" t="t" r="r" b="b"/>
              <a:pathLst>
                <a:path w="1161783" h="1183912">
                  <a:moveTo>
                    <a:pt x="0" y="0"/>
                  </a:moveTo>
                  <a:lnTo>
                    <a:pt x="1161783" y="0"/>
                  </a:lnTo>
                  <a:lnTo>
                    <a:pt x="1161783" y="1183912"/>
                  </a:lnTo>
                  <a:lnTo>
                    <a:pt x="0" y="1183912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95250"/>
              <a:ext cx="1161783" cy="1279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99"/>
                </a:lnSpc>
              </a:pPr>
              <a:r>
                <a:rPr lang="en-US" sz="19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GridSearchCV를 통해 XGBoost 모델의</a:t>
              </a:r>
            </a:p>
            <a:p>
              <a:pPr algn="l">
                <a:lnSpc>
                  <a:spcPts val="3299"/>
                </a:lnSpc>
              </a:pPr>
              <a:r>
                <a:rPr lang="en-US" sz="19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주요 하이퍼파라미터를 최적화한 결과,</a:t>
              </a:r>
            </a:p>
            <a:p>
              <a:pPr algn="l">
                <a:lnSpc>
                  <a:spcPts val="3299"/>
                </a:lnSpc>
              </a:pPr>
              <a:r>
                <a:rPr lang="en-US" sz="19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기본 XGBoost 모델 대비 ROC-AUC가 소폭 개선되었다.</a:t>
              </a:r>
            </a:p>
            <a:p>
              <a:pPr algn="l">
                <a:lnSpc>
                  <a:spcPts val="3299"/>
                </a:lnSpc>
              </a:pPr>
              <a:endParaRPr lang="en-US" sz="1999" b="1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  <a:p>
              <a:pPr algn="l">
                <a:lnSpc>
                  <a:spcPts val="3299"/>
                </a:lnSpc>
              </a:pPr>
              <a:r>
                <a:rPr lang="en-US" sz="19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다만, 개선 폭은 크지 않았으며,</a:t>
              </a:r>
            </a:p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r>
                <a:rPr lang="en-US" sz="19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이는 데이터 내 설명 변수들의 예측 신호가 제한적인 상황에서 기본 모델이 이미 성능 상한선에 근접해 있었기 때문으로 해석된다.</a:t>
              </a:r>
            </a:p>
            <a:p>
              <a:pPr marL="0" lvl="0" indent="0" algn="l">
                <a:lnSpc>
                  <a:spcPts val="3299"/>
                </a:lnSpc>
                <a:spcBef>
                  <a:spcPct val="0"/>
                </a:spcBef>
              </a:pPr>
              <a:endParaRPr lang="en-US" sz="1999" b="1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</p:grpSp>
      <p:sp>
        <p:nvSpPr>
          <p:cNvPr id="77" name="Freeform 77"/>
          <p:cNvSpPr/>
          <p:nvPr/>
        </p:nvSpPr>
        <p:spPr>
          <a:xfrm>
            <a:off x="6491074" y="2871447"/>
            <a:ext cx="6116785" cy="6107628"/>
          </a:xfrm>
          <a:custGeom>
            <a:avLst/>
            <a:gdLst/>
            <a:ahLst/>
            <a:cxnLst/>
            <a:rect l="l" t="t" r="r" b="b"/>
            <a:pathLst>
              <a:path w="6116785" h="6107628">
                <a:moveTo>
                  <a:pt x="0" y="0"/>
                </a:moveTo>
                <a:lnTo>
                  <a:pt x="6116785" y="0"/>
                </a:lnTo>
                <a:lnTo>
                  <a:pt x="6116785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8" name="TextBox 78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580416" y="1414049"/>
            <a:ext cx="1338751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머신러닝</a:t>
            </a:r>
            <a:r>
              <a:rPr lang="en-US" sz="6999" dirty="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6999" dirty="0" err="1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모델</a:t>
            </a:r>
            <a:r>
              <a:rPr lang="en-US" sz="6999" dirty="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6999" dirty="0" err="1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구현</a:t>
            </a:r>
            <a:r>
              <a:rPr lang="en-US" sz="6999" dirty="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- </a:t>
            </a:r>
            <a:r>
              <a:rPr lang="en-US" sz="6999" dirty="0" err="1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모델</a:t>
            </a:r>
            <a:r>
              <a:rPr lang="en-US" sz="6999" dirty="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6999" dirty="0" err="1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성능</a:t>
            </a:r>
            <a:r>
              <a:rPr lang="en-US" sz="6999" dirty="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6999" dirty="0" err="1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향상</a:t>
            </a:r>
            <a:endParaRPr lang="en-US" sz="6999" dirty="0">
              <a:solidFill>
                <a:srgbClr val="343D63"/>
              </a:solidFill>
              <a:latin typeface="210 국민체조"/>
              <a:ea typeface="210 국민체조"/>
              <a:cs typeface="210 국민체조"/>
              <a:sym typeface="210 국민체조"/>
            </a:endParaRPr>
          </a:p>
        </p:txBody>
      </p:sp>
      <p:grpSp>
        <p:nvGrpSpPr>
          <p:cNvPr id="80" name="Group 80"/>
          <p:cNvGrpSpPr/>
          <p:nvPr/>
        </p:nvGrpSpPr>
        <p:grpSpPr>
          <a:xfrm>
            <a:off x="13176092" y="2488907"/>
            <a:ext cx="3237401" cy="1027901"/>
            <a:chOff x="0" y="-133350"/>
            <a:chExt cx="852649" cy="270724"/>
          </a:xfrm>
        </p:grpSpPr>
        <p:sp>
          <p:nvSpPr>
            <p:cNvPr id="81" name="Freeform 81"/>
            <p:cNvSpPr/>
            <p:nvPr/>
          </p:nvSpPr>
          <p:spPr>
            <a:xfrm>
              <a:off x="6834" y="-34922"/>
              <a:ext cx="845815" cy="137374"/>
            </a:xfrm>
            <a:custGeom>
              <a:avLst/>
              <a:gdLst/>
              <a:ahLst/>
              <a:cxnLst/>
              <a:rect l="l" t="t" r="r" b="b"/>
              <a:pathLst>
                <a:path w="845815" h="137374">
                  <a:moveTo>
                    <a:pt x="0" y="0"/>
                  </a:moveTo>
                  <a:lnTo>
                    <a:pt x="845815" y="0"/>
                  </a:lnTo>
                  <a:lnTo>
                    <a:pt x="845815" y="137374"/>
                  </a:lnTo>
                  <a:lnTo>
                    <a:pt x="0" y="137374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-133350"/>
              <a:ext cx="845815" cy="270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4454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004AAD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최종 AUC = 0.623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19635" y="768521"/>
            <a:ext cx="16339665" cy="8655817"/>
            <a:chOff x="0" y="0"/>
            <a:chExt cx="21786220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532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3870433" y="2640556"/>
            <a:ext cx="3587837" cy="850954"/>
            <a:chOff x="0" y="-104775"/>
            <a:chExt cx="944945" cy="224120"/>
          </a:xfrm>
        </p:grpSpPr>
        <p:sp>
          <p:nvSpPr>
            <p:cNvPr id="71" name="Freeform 71"/>
            <p:cNvSpPr/>
            <p:nvPr/>
          </p:nvSpPr>
          <p:spPr>
            <a:xfrm>
              <a:off x="2907" y="-25125"/>
              <a:ext cx="942038" cy="119345"/>
            </a:xfrm>
            <a:custGeom>
              <a:avLst/>
              <a:gdLst/>
              <a:ahLst/>
              <a:cxnLst/>
              <a:rect l="l" t="t" r="r" b="b"/>
              <a:pathLst>
                <a:path w="942038" h="119345">
                  <a:moveTo>
                    <a:pt x="0" y="0"/>
                  </a:moveTo>
                  <a:lnTo>
                    <a:pt x="942038" y="0"/>
                  </a:lnTo>
                  <a:lnTo>
                    <a:pt x="942038" y="119345"/>
                  </a:lnTo>
                  <a:lnTo>
                    <a:pt x="0" y="119345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104775"/>
              <a:ext cx="942038" cy="224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모델 성능 비교 (AUC 기준)</a:t>
              </a:r>
            </a:p>
          </p:txBody>
        </p:sp>
      </p:grpSp>
      <p:sp>
        <p:nvSpPr>
          <p:cNvPr id="74" name="Freeform 74"/>
          <p:cNvSpPr/>
          <p:nvPr/>
        </p:nvSpPr>
        <p:spPr>
          <a:xfrm>
            <a:off x="10877075" y="3038373"/>
            <a:ext cx="6125396" cy="5943153"/>
          </a:xfrm>
          <a:custGeom>
            <a:avLst/>
            <a:gdLst/>
            <a:ahLst/>
            <a:cxnLst/>
            <a:rect l="l" t="t" r="r" b="b"/>
            <a:pathLst>
              <a:path w="6125396" h="5943153">
                <a:moveTo>
                  <a:pt x="0" y="0"/>
                </a:moveTo>
                <a:lnTo>
                  <a:pt x="6125396" y="0"/>
                </a:lnTo>
                <a:lnTo>
                  <a:pt x="6125396" y="5943153"/>
                </a:lnTo>
                <a:lnTo>
                  <a:pt x="0" y="5943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5" name="TextBox 75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580416" y="1414049"/>
            <a:ext cx="11596052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머신러닝 모델 구현 - 모델 비교</a:t>
            </a: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472DD95B-63EA-FCFF-DDEC-4C6B71326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354643"/>
              </p:ext>
            </p:extLst>
          </p:nvPr>
        </p:nvGraphicFramePr>
        <p:xfrm>
          <a:off x="2191852" y="3969810"/>
          <a:ext cx="7275064" cy="4525964"/>
        </p:xfrm>
        <a:graphic>
          <a:graphicData uri="http://schemas.openxmlformats.org/drawingml/2006/table">
            <a:tbl>
              <a:tblPr/>
              <a:tblGrid>
                <a:gridCol w="1818766">
                  <a:extLst>
                    <a:ext uri="{9D8B030D-6E8A-4147-A177-3AD203B41FA5}">
                      <a16:colId xmlns:a16="http://schemas.microsoft.com/office/drawing/2014/main" val="924387669"/>
                    </a:ext>
                  </a:extLst>
                </a:gridCol>
                <a:gridCol w="1818766">
                  <a:extLst>
                    <a:ext uri="{9D8B030D-6E8A-4147-A177-3AD203B41FA5}">
                      <a16:colId xmlns:a16="http://schemas.microsoft.com/office/drawing/2014/main" val="2903483811"/>
                    </a:ext>
                  </a:extLst>
                </a:gridCol>
                <a:gridCol w="1818766">
                  <a:extLst>
                    <a:ext uri="{9D8B030D-6E8A-4147-A177-3AD203B41FA5}">
                      <a16:colId xmlns:a16="http://schemas.microsoft.com/office/drawing/2014/main" val="483809786"/>
                    </a:ext>
                  </a:extLst>
                </a:gridCol>
                <a:gridCol w="1818766">
                  <a:extLst>
                    <a:ext uri="{9D8B030D-6E8A-4147-A177-3AD203B41FA5}">
                      <a16:colId xmlns:a16="http://schemas.microsoft.com/office/drawing/2014/main" val="592702684"/>
                    </a:ext>
                  </a:extLst>
                </a:gridCol>
              </a:tblGrid>
              <a:tr h="113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>
                          <a:effectLst/>
                        </a:rPr>
                        <a:t>모델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>
                          <a:effectLst/>
                        </a:rPr>
                        <a:t>모델 유형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AUC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>
                          <a:effectLst/>
                        </a:rPr>
                        <a:t>비고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671113"/>
                  </a:ext>
                </a:extLst>
              </a:tr>
              <a:tr h="113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Logistic Regression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>
                          <a:effectLst/>
                        </a:rPr>
                        <a:t>선형 모델 </a:t>
                      </a:r>
                      <a:r>
                        <a:rPr lang="en-US" altLang="ko-KR" sz="1600">
                          <a:effectLst/>
                        </a:rPr>
                        <a:t>(</a:t>
                      </a:r>
                      <a:r>
                        <a:rPr lang="en-US" sz="1600">
                          <a:effectLst/>
                        </a:rPr>
                        <a:t>Baseline)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>
                          <a:effectLst/>
                        </a:rPr>
                        <a:t>0.591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>
                          <a:effectLst/>
                        </a:rPr>
                        <a:t>해석 가능</a:t>
                      </a:r>
                      <a:r>
                        <a:rPr lang="en-US" altLang="ko-KR" sz="1600">
                          <a:effectLst/>
                        </a:rPr>
                        <a:t>, </a:t>
                      </a:r>
                      <a:r>
                        <a:rPr lang="ko-KR" altLang="en-US" sz="1600">
                          <a:effectLst/>
                        </a:rPr>
                        <a:t>기준 모델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83889"/>
                  </a:ext>
                </a:extLst>
              </a:tr>
              <a:tr h="113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Random Forest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>
                          <a:effectLst/>
                        </a:rPr>
                        <a:t>트리 기반 앙상블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>
                          <a:effectLst/>
                        </a:rPr>
                        <a:t>0.616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>
                          <a:effectLst/>
                        </a:rPr>
                        <a:t>비선형 관계 일부 반영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41802"/>
                  </a:ext>
                </a:extLst>
              </a:tr>
              <a:tr h="11314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XGBoost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Boosting </a:t>
                      </a:r>
                      <a:r>
                        <a:rPr lang="ko-KR" altLang="en-US" sz="1600">
                          <a:effectLst/>
                        </a:rPr>
                        <a:t>앙상블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b="1">
                          <a:effectLst/>
                        </a:rPr>
                        <a:t>0.617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>
                          <a:effectLst/>
                        </a:rPr>
                        <a:t>최고 성능</a:t>
                      </a:r>
                      <a:r>
                        <a:rPr lang="en-US" altLang="ko-KR" sz="1600" dirty="0">
                          <a:effectLst/>
                        </a:rPr>
                        <a:t>, </a:t>
                      </a:r>
                      <a:r>
                        <a:rPr lang="ko-KR" altLang="en-US" sz="1600" dirty="0">
                          <a:effectLst/>
                        </a:rPr>
                        <a:t>최종 모델</a:t>
                      </a:r>
                    </a:p>
                  </a:txBody>
                  <a:tcPr marL="80834" marR="80834" marT="40417" marB="40417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251379"/>
                  </a:ext>
                </a:extLst>
              </a:tr>
            </a:tbl>
          </a:graphicData>
        </a:graphic>
      </p:graphicFrame>
      <p:sp>
        <p:nvSpPr>
          <p:cNvPr id="78" name="Rectangle 1">
            <a:extLst>
              <a:ext uri="{FF2B5EF4-FFF2-40B4-BE49-F238E27FC236}">
                <a16:creationId xmlns:a16="http://schemas.microsoft.com/office/drawing/2014/main" id="{E046FE9A-5DEE-B5C6-B2B6-08B1FBAAD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422" y="396981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40349" y="768521"/>
            <a:ext cx="16339665" cy="8655817"/>
            <a:chOff x="0" y="0"/>
            <a:chExt cx="21786220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532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 rot="-10800000">
            <a:off x="6919830" y="6447531"/>
            <a:ext cx="394539" cy="416924"/>
            <a:chOff x="0" y="0"/>
            <a:chExt cx="526052" cy="555899"/>
          </a:xfrm>
        </p:grpSpPr>
        <p:sp>
          <p:nvSpPr>
            <p:cNvPr id="71" name="Freeform 71"/>
            <p:cNvSpPr/>
            <p:nvPr/>
          </p:nvSpPr>
          <p:spPr>
            <a:xfrm rot="-5400000">
              <a:off x="-104610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9" y="0"/>
                  </a:lnTo>
                  <a:lnTo>
                    <a:pt x="555899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 rot="-5400000">
              <a:off x="74764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8" y="0"/>
                  </a:lnTo>
                  <a:lnTo>
                    <a:pt x="555898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3" name="Group 73"/>
          <p:cNvGrpSpPr/>
          <p:nvPr/>
        </p:nvGrpSpPr>
        <p:grpSpPr>
          <a:xfrm>
            <a:off x="2580416" y="2470547"/>
            <a:ext cx="12446639" cy="1327204"/>
            <a:chOff x="0" y="-104775"/>
            <a:chExt cx="3278127" cy="349552"/>
          </a:xfrm>
        </p:grpSpPr>
        <p:sp>
          <p:nvSpPr>
            <p:cNvPr id="74" name="Freeform 74"/>
            <p:cNvSpPr/>
            <p:nvPr/>
          </p:nvSpPr>
          <p:spPr>
            <a:xfrm>
              <a:off x="0" y="-37859"/>
              <a:ext cx="3278127" cy="244777"/>
            </a:xfrm>
            <a:custGeom>
              <a:avLst/>
              <a:gdLst/>
              <a:ahLst/>
              <a:cxnLst/>
              <a:rect l="l" t="t" r="r" b="b"/>
              <a:pathLst>
                <a:path w="3278127" h="244777">
                  <a:moveTo>
                    <a:pt x="0" y="0"/>
                  </a:moveTo>
                  <a:lnTo>
                    <a:pt x="3278127" y="0"/>
                  </a:lnTo>
                  <a:lnTo>
                    <a:pt x="3278127" y="244777"/>
                  </a:lnTo>
                  <a:lnTo>
                    <a:pt x="0" y="244777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104775"/>
              <a:ext cx="3278127" cy="34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94"/>
                </a:lnSpc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최종 모델 운영 단계에서는 폐업 위험 사업장을 효과적으로 탐지하기 위해</a:t>
              </a:r>
            </a:p>
            <a:p>
              <a:pPr marL="0" lvl="0" indent="0" algn="l">
                <a:lnSpc>
                  <a:spcPts val="3794"/>
                </a:lnSpc>
                <a:spcBef>
                  <a:spcPct val="0"/>
                </a:spcBef>
              </a:pPr>
              <a:r>
                <a:rPr lang="en-US" sz="22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Precision과 Recall의 균형을 고려한 F1-score를 기준으로 분류 임계값(threshold)을 선정하였다.</a:t>
              </a:r>
            </a:p>
          </p:txBody>
        </p:sp>
      </p:grpSp>
      <p:sp>
        <p:nvSpPr>
          <p:cNvPr id="76" name="Freeform 76"/>
          <p:cNvSpPr/>
          <p:nvPr/>
        </p:nvSpPr>
        <p:spPr>
          <a:xfrm>
            <a:off x="1636012" y="4048741"/>
            <a:ext cx="7770146" cy="4448409"/>
          </a:xfrm>
          <a:custGeom>
            <a:avLst/>
            <a:gdLst/>
            <a:ahLst/>
            <a:cxnLst/>
            <a:rect l="l" t="t" r="r" b="b"/>
            <a:pathLst>
              <a:path w="7770146" h="4448409">
                <a:moveTo>
                  <a:pt x="0" y="0"/>
                </a:moveTo>
                <a:lnTo>
                  <a:pt x="7770146" y="0"/>
                </a:lnTo>
                <a:lnTo>
                  <a:pt x="7770146" y="4448409"/>
                </a:lnTo>
                <a:lnTo>
                  <a:pt x="0" y="44484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9406158" y="4048741"/>
            <a:ext cx="7668732" cy="4179459"/>
          </a:xfrm>
          <a:custGeom>
            <a:avLst/>
            <a:gdLst/>
            <a:ahLst/>
            <a:cxnLst/>
            <a:rect l="l" t="t" r="r" b="b"/>
            <a:pathLst>
              <a:path w="7668732" h="4179459">
                <a:moveTo>
                  <a:pt x="0" y="0"/>
                </a:moveTo>
                <a:lnTo>
                  <a:pt x="7668732" y="0"/>
                </a:lnTo>
                <a:lnTo>
                  <a:pt x="7668732" y="4179459"/>
                </a:lnTo>
                <a:lnTo>
                  <a:pt x="0" y="4179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8" name="TextBox 78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2580416" y="1414049"/>
            <a:ext cx="1157870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머신러닝 모델 구현 - 모델 운영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49874" y="768521"/>
            <a:ext cx="16339665" cy="8655817"/>
            <a:chOff x="0" y="0"/>
            <a:chExt cx="21786220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3532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70" name="Group 70"/>
          <p:cNvGrpSpPr/>
          <p:nvPr/>
        </p:nvGrpSpPr>
        <p:grpSpPr>
          <a:xfrm>
            <a:off x="8120900" y="3705556"/>
            <a:ext cx="8217504" cy="1648006"/>
            <a:chOff x="0" y="0"/>
            <a:chExt cx="2164281" cy="434043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164281" cy="434043"/>
            </a:xfrm>
            <a:custGeom>
              <a:avLst/>
              <a:gdLst/>
              <a:ahLst/>
              <a:cxnLst/>
              <a:rect l="l" t="t" r="r" b="b"/>
              <a:pathLst>
                <a:path w="2164281" h="434043">
                  <a:moveTo>
                    <a:pt x="0" y="0"/>
                  </a:moveTo>
                  <a:lnTo>
                    <a:pt x="2164281" y="0"/>
                  </a:lnTo>
                  <a:lnTo>
                    <a:pt x="2164281" y="434043"/>
                  </a:lnTo>
                  <a:lnTo>
                    <a:pt x="0" y="434043"/>
                  </a:lnTo>
                  <a:close/>
                </a:path>
              </a:pathLst>
            </a:custGeom>
            <a:solidFill>
              <a:srgbClr val="E5E7F0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114300"/>
              <a:ext cx="2164281" cy="548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89"/>
                </a:lnSpc>
              </a:pPr>
              <a:r>
                <a:rPr lang="en-US" sz="25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최종 모델은 폐업 탐지 </a:t>
              </a:r>
              <a:r>
                <a:rPr lang="en-US" sz="2599" b="1" u="sng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Recall이 높고</a:t>
              </a:r>
              <a:r>
                <a:rPr lang="en-US" sz="2599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599" b="1" u="sng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Precision은 낮은 </a:t>
              </a:r>
            </a:p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r>
                <a:rPr lang="en-US" sz="2699" b="1">
                  <a:solidFill>
                    <a:srgbClr val="267AB6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보수적 경고 모델</a:t>
              </a:r>
            </a:p>
          </p:txBody>
        </p:sp>
      </p:grpSp>
      <p:sp>
        <p:nvSpPr>
          <p:cNvPr id="73" name="Freeform 73"/>
          <p:cNvSpPr/>
          <p:nvPr/>
        </p:nvSpPr>
        <p:spPr>
          <a:xfrm>
            <a:off x="1453542" y="3488041"/>
            <a:ext cx="6421284" cy="5351397"/>
          </a:xfrm>
          <a:custGeom>
            <a:avLst/>
            <a:gdLst/>
            <a:ahLst/>
            <a:cxnLst/>
            <a:rect l="l" t="t" r="r" b="b"/>
            <a:pathLst>
              <a:path w="6421284" h="5351397">
                <a:moveTo>
                  <a:pt x="0" y="0"/>
                </a:moveTo>
                <a:lnTo>
                  <a:pt x="6421285" y="0"/>
                </a:lnTo>
                <a:lnTo>
                  <a:pt x="6421285" y="5351397"/>
                </a:lnTo>
                <a:lnTo>
                  <a:pt x="0" y="5351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881"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7986016" y="5572125"/>
            <a:ext cx="9254234" cy="2940615"/>
          </a:xfrm>
          <a:custGeom>
            <a:avLst/>
            <a:gdLst/>
            <a:ahLst/>
            <a:cxnLst/>
            <a:rect l="l" t="t" r="r" b="b"/>
            <a:pathLst>
              <a:path w="9254234" h="2940615">
                <a:moveTo>
                  <a:pt x="0" y="0"/>
                </a:moveTo>
                <a:lnTo>
                  <a:pt x="9254234" y="0"/>
                </a:lnTo>
                <a:lnTo>
                  <a:pt x="9254234" y="2940615"/>
                </a:lnTo>
                <a:lnTo>
                  <a:pt x="0" y="2940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86" r="-1407"/>
            </a:stretch>
          </a:blipFill>
        </p:spPr>
      </p:sp>
      <p:sp>
        <p:nvSpPr>
          <p:cNvPr id="75" name="TextBox 75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580416" y="1414049"/>
            <a:ext cx="1331344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머신러닝 모델 구현 - 최종 모델 평가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0" name="Freeform 70"/>
          <p:cNvSpPr/>
          <p:nvPr/>
        </p:nvSpPr>
        <p:spPr>
          <a:xfrm>
            <a:off x="3659780" y="2690399"/>
            <a:ext cx="11456625" cy="6401389"/>
          </a:xfrm>
          <a:custGeom>
            <a:avLst/>
            <a:gdLst/>
            <a:ahLst/>
            <a:cxnLst/>
            <a:rect l="l" t="t" r="r" b="b"/>
            <a:pathLst>
              <a:path w="11456625" h="6401389">
                <a:moveTo>
                  <a:pt x="0" y="0"/>
                </a:moveTo>
                <a:lnTo>
                  <a:pt x="11456625" y="0"/>
                </a:lnTo>
                <a:lnTo>
                  <a:pt x="11456625" y="6401390"/>
                </a:lnTo>
                <a:lnTo>
                  <a:pt x="0" y="640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1" name="Group 71"/>
          <p:cNvGrpSpPr/>
          <p:nvPr/>
        </p:nvGrpSpPr>
        <p:grpSpPr>
          <a:xfrm rot="1189551">
            <a:off x="3128574" y="5402223"/>
            <a:ext cx="1612847" cy="498912"/>
            <a:chOff x="0" y="0"/>
            <a:chExt cx="1643058" cy="508257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643058" cy="508257"/>
            </a:xfrm>
            <a:custGeom>
              <a:avLst/>
              <a:gdLst/>
              <a:ahLst/>
              <a:cxnLst/>
              <a:rect l="l" t="t" r="r" b="b"/>
              <a:pathLst>
                <a:path w="1643058" h="508257">
                  <a:moveTo>
                    <a:pt x="1643058" y="254129"/>
                  </a:moveTo>
                  <a:lnTo>
                    <a:pt x="1236658" y="0"/>
                  </a:lnTo>
                  <a:lnTo>
                    <a:pt x="1236658" y="203200"/>
                  </a:lnTo>
                  <a:lnTo>
                    <a:pt x="0" y="203200"/>
                  </a:lnTo>
                  <a:lnTo>
                    <a:pt x="0" y="305057"/>
                  </a:lnTo>
                  <a:lnTo>
                    <a:pt x="1236658" y="305057"/>
                  </a:lnTo>
                  <a:lnTo>
                    <a:pt x="1236658" y="508257"/>
                  </a:lnTo>
                  <a:lnTo>
                    <a:pt x="1643058" y="254129"/>
                  </a:ln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155575"/>
              <a:ext cx="1541458" cy="149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10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2459391" y="1487074"/>
            <a:ext cx="951356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웹 서비스 구현 및 UI 시연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1972286" y="5077594"/>
            <a:ext cx="1216260" cy="483877"/>
            <a:chOff x="0" y="0"/>
            <a:chExt cx="320332" cy="127441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320332" cy="127441"/>
            </a:xfrm>
            <a:custGeom>
              <a:avLst/>
              <a:gdLst/>
              <a:ahLst/>
              <a:cxnLst/>
              <a:rect l="l" t="t" r="r" b="b"/>
              <a:pathLst>
                <a:path w="320332" h="127441">
                  <a:moveTo>
                    <a:pt x="0" y="0"/>
                  </a:moveTo>
                  <a:lnTo>
                    <a:pt x="320332" y="0"/>
                  </a:lnTo>
                  <a:lnTo>
                    <a:pt x="320332" y="127441"/>
                  </a:lnTo>
                  <a:lnTo>
                    <a:pt x="0" y="127441"/>
                  </a:lnTo>
                  <a:close/>
                </a:path>
              </a:pathLst>
            </a:custGeom>
            <a:solidFill>
              <a:srgbClr val="E5E7F0"/>
            </a:solidFill>
          </p:spPr>
          <p:txBody>
            <a:bodyPr/>
            <a:lstStyle/>
            <a:p>
              <a:pPr algn="ctr"/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클릭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104775"/>
              <a:ext cx="320332" cy="23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94"/>
                </a:lnSpc>
                <a:spcBef>
                  <a:spcPct val="0"/>
                </a:spcBef>
              </a:pPr>
              <a:endParaRPr lang="en-US" sz="2299" dirty="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79" name="Group 79"/>
          <p:cNvGrpSpPr/>
          <p:nvPr/>
        </p:nvGrpSpPr>
        <p:grpSpPr>
          <a:xfrm rot="9067699">
            <a:off x="13840398" y="3693865"/>
            <a:ext cx="1612847" cy="498912"/>
            <a:chOff x="0" y="0"/>
            <a:chExt cx="1643058" cy="508257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643058" cy="508257"/>
            </a:xfrm>
            <a:custGeom>
              <a:avLst/>
              <a:gdLst/>
              <a:ahLst/>
              <a:cxnLst/>
              <a:rect l="l" t="t" r="r" b="b"/>
              <a:pathLst>
                <a:path w="1643058" h="508257">
                  <a:moveTo>
                    <a:pt x="1643058" y="254129"/>
                  </a:moveTo>
                  <a:lnTo>
                    <a:pt x="1236658" y="0"/>
                  </a:lnTo>
                  <a:lnTo>
                    <a:pt x="1236658" y="203200"/>
                  </a:lnTo>
                  <a:lnTo>
                    <a:pt x="0" y="203200"/>
                  </a:lnTo>
                  <a:lnTo>
                    <a:pt x="0" y="305057"/>
                  </a:lnTo>
                  <a:lnTo>
                    <a:pt x="1236658" y="305057"/>
                  </a:lnTo>
                  <a:lnTo>
                    <a:pt x="1236658" y="508257"/>
                  </a:lnTo>
                  <a:lnTo>
                    <a:pt x="1643058" y="254129"/>
                  </a:ln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0" y="155575"/>
              <a:ext cx="1541458" cy="149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5473459" y="2695735"/>
            <a:ext cx="1216260" cy="1062520"/>
            <a:chOff x="0" y="-104775"/>
            <a:chExt cx="320332" cy="279841"/>
          </a:xfrm>
        </p:grpSpPr>
        <p:sp>
          <p:nvSpPr>
            <p:cNvPr id="83" name="Freeform 83"/>
            <p:cNvSpPr/>
            <p:nvPr/>
          </p:nvSpPr>
          <p:spPr>
            <a:xfrm>
              <a:off x="0" y="47625"/>
              <a:ext cx="320332" cy="127441"/>
            </a:xfrm>
            <a:custGeom>
              <a:avLst/>
              <a:gdLst/>
              <a:ahLst/>
              <a:cxnLst/>
              <a:rect l="l" t="t" r="r" b="b"/>
              <a:pathLst>
                <a:path w="320332" h="127441">
                  <a:moveTo>
                    <a:pt x="0" y="0"/>
                  </a:moveTo>
                  <a:lnTo>
                    <a:pt x="320332" y="0"/>
                  </a:lnTo>
                  <a:lnTo>
                    <a:pt x="320332" y="127441"/>
                  </a:lnTo>
                  <a:lnTo>
                    <a:pt x="0" y="127441"/>
                  </a:lnTo>
                  <a:close/>
                </a:path>
              </a:pathLst>
            </a:custGeom>
            <a:solidFill>
              <a:srgbClr val="E5E7F0"/>
            </a:solidFill>
          </p:spPr>
          <p:txBody>
            <a:bodyPr/>
            <a:lstStyle/>
            <a:p>
              <a:pPr algn="ctr"/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개 선택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104775"/>
              <a:ext cx="320332" cy="23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794"/>
                </a:lnSpc>
                <a:spcBef>
                  <a:spcPct val="0"/>
                </a:spcBef>
              </a:pPr>
              <a:endParaRPr lang="en-US" sz="2299" b="1" dirty="0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0" name="Freeform 70"/>
          <p:cNvSpPr/>
          <p:nvPr/>
        </p:nvSpPr>
        <p:spPr>
          <a:xfrm>
            <a:off x="4253626" y="2710375"/>
            <a:ext cx="10327901" cy="6442028"/>
          </a:xfrm>
          <a:custGeom>
            <a:avLst/>
            <a:gdLst/>
            <a:ahLst/>
            <a:cxnLst/>
            <a:rect l="l" t="t" r="r" b="b"/>
            <a:pathLst>
              <a:path w="10327901" h="6442028">
                <a:moveTo>
                  <a:pt x="0" y="0"/>
                </a:moveTo>
                <a:lnTo>
                  <a:pt x="10327901" y="0"/>
                </a:lnTo>
                <a:lnTo>
                  <a:pt x="10327901" y="6442028"/>
                </a:lnTo>
                <a:lnTo>
                  <a:pt x="0" y="6442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10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580416" y="1414049"/>
            <a:ext cx="952869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웹 서비스 구현 및 UI 시연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1028700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243131" y="1275642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11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80416" y="1112093"/>
            <a:ext cx="656358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최종</a:t>
            </a:r>
            <a:r>
              <a:rPr lang="en-US" sz="6999" dirty="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  <a:r>
              <a:rPr lang="en-US" sz="6999" dirty="0" err="1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결과</a:t>
            </a:r>
            <a:r>
              <a:rPr lang="en-US" sz="6999" dirty="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및 </a:t>
            </a:r>
            <a:r>
              <a:rPr lang="en-US" sz="6999" dirty="0" err="1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  <a:endParaRPr lang="en-US" sz="6999" dirty="0">
              <a:solidFill>
                <a:srgbClr val="343D63"/>
              </a:solidFill>
              <a:latin typeface="210 국민체조"/>
              <a:ea typeface="210 국민체조"/>
              <a:cs typeface="210 국민체조"/>
              <a:sym typeface="210 국민체조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4" name="Group 24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8" name="AutoShape 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1" name="Group 51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2" name="TextBox 72"/>
          <p:cNvSpPr txBox="1"/>
          <p:nvPr/>
        </p:nvSpPr>
        <p:spPr>
          <a:xfrm>
            <a:off x="1676400" y="2138378"/>
            <a:ext cx="13832472" cy="716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본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프로젝트에서는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공공데이터를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활용하여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3년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폐업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여부를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예측하는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구축하고자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하였으나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특성과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변수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제약으로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다음과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같은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한계와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시사점을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도출하였다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endParaRPr lang="en-US" sz="2001" b="1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첫째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폐업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여부와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강한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상관관계를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가지는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독립변수를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확보하는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데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한계가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있었다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공공데이터에는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다수의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비공개·정성적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요인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사업자의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재무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상태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임대료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상권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경쟁도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등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핵심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요인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)이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포함되어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있지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않아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폐업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여부를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명확히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구분할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수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있는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정보가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제한적이었다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endParaRPr lang="en-US" sz="2001" b="1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둘째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제한된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독립변수로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유의미하게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향상시키는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데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한계가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있었다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다양한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머신러닝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및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XGBoost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하이퍼파라미터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튜닝을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시도하였으나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개선은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점진적인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수준에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머물렀다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endParaRPr lang="en-US" sz="2001" b="1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셋째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업태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정보에서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‘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기타’로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분류된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비중이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높아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업태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변수의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정보력이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충분히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확보되지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못한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점이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성능에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영향을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미쳤다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업태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재분류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과정에서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수작업과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주관적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판단이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불가피하였다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endParaRPr lang="en-US" sz="2001" b="1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넷째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딥러닝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및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고도화된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머신러닝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기법을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적용하였음에도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자체의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설명력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한계로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성능이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크게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향상되지는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않았다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복잡도보다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질과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변수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설계가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예측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성능에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더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중요함을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시사한다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endParaRPr lang="en-US" sz="2001" b="1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마지막으로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불균형과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폐업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예측의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특성을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고려할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때 Accuracy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중심의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선택은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적절하지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않다고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판단하였다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이에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따라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본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프로젝트에서는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ROC-AUC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기준으로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선택하고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F1-score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threshold를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적용하여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폐업을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놓치지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않는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Recall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중심의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보수적인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모델을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최종적으로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1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구축하였다</a:t>
            </a:r>
            <a:r>
              <a:rPr lang="en-US" sz="2001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l">
              <a:lnSpc>
                <a:spcPts val="2802"/>
              </a:lnSpc>
              <a:spcBef>
                <a:spcPct val="0"/>
              </a:spcBef>
            </a:pPr>
            <a:endParaRPr lang="en-US" sz="2001" b="1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6052030" y="5435670"/>
            <a:ext cx="5665337" cy="109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69"/>
              </a:lnSpc>
              <a:spcBef>
                <a:spcPct val="0"/>
              </a:spcBef>
            </a:pPr>
            <a:r>
              <a:rPr lang="en-US" sz="6120" i="1" dirty="0">
                <a:solidFill>
                  <a:srgbClr val="BEC3DB"/>
                </a:solidFill>
                <a:latin typeface="Arita Buri Italics"/>
                <a:ea typeface="Arita Buri Italics"/>
                <a:cs typeface="Arita Buri Italics"/>
                <a:sym typeface="Arita Buri Italics"/>
              </a:rPr>
              <a:t>THANKYOU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32022" y="3706149"/>
            <a:ext cx="6623955" cy="157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감사합니다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4" name="Group 24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8" name="AutoShape 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1" name="Group 51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492075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400123" y="6651961"/>
            <a:ext cx="7725357" cy="1792285"/>
            <a:chOff x="0" y="0"/>
            <a:chExt cx="1804626" cy="4186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04626" cy="418674"/>
            </a:xfrm>
            <a:custGeom>
              <a:avLst/>
              <a:gdLst/>
              <a:ahLst/>
              <a:cxnLst/>
              <a:rect l="l" t="t" r="r" b="b"/>
              <a:pathLst>
                <a:path w="1804626" h="418674">
                  <a:moveTo>
                    <a:pt x="0" y="0"/>
                  </a:moveTo>
                  <a:lnTo>
                    <a:pt x="1804626" y="0"/>
                  </a:lnTo>
                  <a:lnTo>
                    <a:pt x="1804626" y="418674"/>
                  </a:lnTo>
                  <a:lnTo>
                    <a:pt x="0" y="418674"/>
                  </a:lnTo>
                  <a:close/>
                </a:path>
              </a:pathLst>
            </a:custGeom>
            <a:solidFill>
              <a:srgbClr val="F2F5FF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804626" cy="466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400123" y="6651961"/>
            <a:ext cx="2558376" cy="776268"/>
            <a:chOff x="0" y="0"/>
            <a:chExt cx="586787" cy="1780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6787" cy="178044"/>
            </a:xfrm>
            <a:custGeom>
              <a:avLst/>
              <a:gdLst/>
              <a:ahLst/>
              <a:cxnLst/>
              <a:rect l="l" t="t" r="r" b="b"/>
              <a:pathLst>
                <a:path w="586787" h="178044">
                  <a:moveTo>
                    <a:pt x="0" y="0"/>
                  </a:moveTo>
                  <a:lnTo>
                    <a:pt x="586787" y="0"/>
                  </a:lnTo>
                  <a:lnTo>
                    <a:pt x="586787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9BA0BB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86787" cy="225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468172" y="3575580"/>
            <a:ext cx="4991254" cy="5411891"/>
          </a:xfrm>
          <a:custGeom>
            <a:avLst/>
            <a:gdLst/>
            <a:ahLst/>
            <a:cxnLst/>
            <a:rect l="l" t="t" r="r" b="b"/>
            <a:pathLst>
              <a:path w="4991254" h="5411891">
                <a:moveTo>
                  <a:pt x="0" y="0"/>
                </a:moveTo>
                <a:lnTo>
                  <a:pt x="4991254" y="0"/>
                </a:lnTo>
                <a:lnTo>
                  <a:pt x="4991254" y="5411891"/>
                </a:lnTo>
                <a:lnTo>
                  <a:pt x="0" y="5411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28" t="-39669" r="-6061" b="-12448"/>
            </a:stretch>
          </a:blipFill>
          <a:ln w="19050" cap="sq">
            <a:solidFill>
              <a:srgbClr val="3D4569"/>
            </a:solidFill>
            <a:prstDash val="solid"/>
            <a:miter/>
          </a:ln>
        </p:spPr>
      </p:sp>
      <p:sp>
        <p:nvSpPr>
          <p:cNvPr id="28" name="TextBox 28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61796" y="7720301"/>
            <a:ext cx="6101504" cy="41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411" b="1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2025년 12월 19일 ~ 2026년 1월 5일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80416" y="1414049"/>
            <a:ext cx="611027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개요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861796" y="6729876"/>
            <a:ext cx="1483927" cy="55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1"/>
              </a:lnSpc>
            </a:pPr>
            <a:r>
              <a:rPr lang="en-US" sz="3215" b="1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기간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400123" y="4118806"/>
            <a:ext cx="7725357" cy="1780861"/>
            <a:chOff x="0" y="0"/>
            <a:chExt cx="1816202" cy="4186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16202" cy="418674"/>
            </a:xfrm>
            <a:custGeom>
              <a:avLst/>
              <a:gdLst/>
              <a:ahLst/>
              <a:cxnLst/>
              <a:rect l="l" t="t" r="r" b="b"/>
              <a:pathLst>
                <a:path w="1816202" h="418674">
                  <a:moveTo>
                    <a:pt x="0" y="0"/>
                  </a:moveTo>
                  <a:lnTo>
                    <a:pt x="1816202" y="0"/>
                  </a:lnTo>
                  <a:lnTo>
                    <a:pt x="1816202" y="418674"/>
                  </a:lnTo>
                  <a:lnTo>
                    <a:pt x="0" y="418674"/>
                  </a:lnTo>
                  <a:close/>
                </a:path>
              </a:pathLst>
            </a:custGeom>
            <a:solidFill>
              <a:srgbClr val="F2F5FF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816202" cy="466299"/>
            </a:xfrm>
            <a:prstGeom prst="rect">
              <a:avLst/>
            </a:prstGeom>
          </p:spPr>
          <p:txBody>
            <a:bodyPr lIns="51032" tIns="51032" rIns="51032" bIns="51032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400123" y="4118806"/>
            <a:ext cx="2558376" cy="771320"/>
            <a:chOff x="0" y="0"/>
            <a:chExt cx="590551" cy="17804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90551" cy="178044"/>
            </a:xfrm>
            <a:custGeom>
              <a:avLst/>
              <a:gdLst/>
              <a:ahLst/>
              <a:cxnLst/>
              <a:rect l="l" t="t" r="r" b="b"/>
              <a:pathLst>
                <a:path w="590551" h="178044">
                  <a:moveTo>
                    <a:pt x="0" y="0"/>
                  </a:moveTo>
                  <a:lnTo>
                    <a:pt x="590551" y="0"/>
                  </a:lnTo>
                  <a:lnTo>
                    <a:pt x="590551" y="178044"/>
                  </a:lnTo>
                  <a:lnTo>
                    <a:pt x="0" y="178044"/>
                  </a:lnTo>
                  <a:close/>
                </a:path>
              </a:pathLst>
            </a:custGeom>
            <a:solidFill>
              <a:srgbClr val="9BA0BB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590551" cy="225669"/>
            </a:xfrm>
            <a:prstGeom prst="rect">
              <a:avLst/>
            </a:prstGeom>
          </p:spPr>
          <p:txBody>
            <a:bodyPr lIns="51032" tIns="51032" rIns="51032" bIns="51032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455697" y="4195799"/>
            <a:ext cx="2447227" cy="55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2"/>
              </a:lnSpc>
            </a:pPr>
            <a:r>
              <a:rPr lang="en-US" sz="3194" b="1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프로젝트명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1796" y="5134961"/>
            <a:ext cx="6498352" cy="4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4"/>
              </a:lnSpc>
            </a:pPr>
            <a:r>
              <a:rPr lang="en-US" sz="2396" b="1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머신러닝을 활용한 서울시 일반음식점 폐업률 예측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41" name="Group 41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65" name="AutoShape 65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8" name="Group 68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760387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2865739" y="3881029"/>
            <a:ext cx="3526265" cy="3442917"/>
          </a:xfrm>
          <a:custGeom>
            <a:avLst/>
            <a:gdLst/>
            <a:ahLst/>
            <a:cxnLst/>
            <a:rect l="l" t="t" r="r" b="b"/>
            <a:pathLst>
              <a:path w="3526265" h="3442917">
                <a:moveTo>
                  <a:pt x="0" y="0"/>
                </a:moveTo>
                <a:lnTo>
                  <a:pt x="3526264" y="0"/>
                </a:lnTo>
                <a:lnTo>
                  <a:pt x="3526264" y="3442917"/>
                </a:lnTo>
                <a:lnTo>
                  <a:pt x="0" y="344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3" name="Group 23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7" name="AutoShape 47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0" name="Group 50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1" name="TextBox 71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02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580416" y="1414049"/>
            <a:ext cx="611027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목표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7449904" y="4808413"/>
            <a:ext cx="9455318" cy="1662047"/>
            <a:chOff x="0" y="0"/>
            <a:chExt cx="12607091" cy="2216063"/>
          </a:xfrm>
        </p:grpSpPr>
        <p:grpSp>
          <p:nvGrpSpPr>
            <p:cNvPr id="74" name="Group 74"/>
            <p:cNvGrpSpPr/>
            <p:nvPr/>
          </p:nvGrpSpPr>
          <p:grpSpPr>
            <a:xfrm>
              <a:off x="0" y="0"/>
              <a:ext cx="12607091" cy="2216063"/>
              <a:chOff x="0" y="0"/>
              <a:chExt cx="2339290" cy="411198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2339290" cy="411198"/>
              </a:xfrm>
              <a:custGeom>
                <a:avLst/>
                <a:gdLst/>
                <a:ahLst/>
                <a:cxnLst/>
                <a:rect l="l" t="t" r="r" b="b"/>
                <a:pathLst>
                  <a:path w="2339290" h="411198">
                    <a:moveTo>
                      <a:pt x="0" y="0"/>
                    </a:moveTo>
                    <a:lnTo>
                      <a:pt x="2339290" y="0"/>
                    </a:lnTo>
                    <a:lnTo>
                      <a:pt x="2339290" y="411198"/>
                    </a:lnTo>
                    <a:lnTo>
                      <a:pt x="0" y="411198"/>
                    </a:lnTo>
                    <a:close/>
                  </a:path>
                </a:pathLst>
              </a:custGeom>
              <a:solidFill>
                <a:srgbClr val="F2F5FF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47625"/>
                <a:ext cx="2339290" cy="4588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77" name="TextBox 77"/>
            <p:cNvSpPr txBox="1"/>
            <p:nvPr/>
          </p:nvSpPr>
          <p:spPr>
            <a:xfrm>
              <a:off x="365970" y="305013"/>
              <a:ext cx="11875151" cy="1444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32"/>
                </a:lnSpc>
              </a:pPr>
              <a:r>
                <a:rPr lang="en-US" sz="2545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서울시 일반음식점의 3년 이내 폐업 여부를 예측하는 모델을 구축하여,창업자가 의사결정에 활용할 수 있도록 인사이트 제공하는것.</a:t>
              </a:r>
            </a:p>
          </p:txBody>
        </p:sp>
      </p:grpSp>
      <p:sp>
        <p:nvSpPr>
          <p:cNvPr id="78" name="TextBox 78"/>
          <p:cNvSpPr txBox="1"/>
          <p:nvPr/>
        </p:nvSpPr>
        <p:spPr>
          <a:xfrm>
            <a:off x="7583254" y="6475607"/>
            <a:ext cx="4100292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209447" y="4267868"/>
            <a:ext cx="2741938" cy="4218363"/>
            <a:chOff x="0" y="0"/>
            <a:chExt cx="671369" cy="10328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71369" cy="1032875"/>
            </a:xfrm>
            <a:custGeom>
              <a:avLst/>
              <a:gdLst/>
              <a:ahLst/>
              <a:cxnLst/>
              <a:rect l="l" t="t" r="r" b="b"/>
              <a:pathLst>
                <a:path w="671369" h="1032875">
                  <a:moveTo>
                    <a:pt x="0" y="0"/>
                  </a:moveTo>
                  <a:lnTo>
                    <a:pt x="671369" y="0"/>
                  </a:lnTo>
                  <a:lnTo>
                    <a:pt x="671369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671369" cy="108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43131" y="1496599"/>
            <a:ext cx="13372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80416" y="1414049"/>
            <a:ext cx="611027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전체 시스템 구성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93246" y="3049099"/>
            <a:ext cx="2742673" cy="754333"/>
            <a:chOff x="0" y="0"/>
            <a:chExt cx="3656898" cy="100577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3656898" cy="1005777"/>
              <a:chOff x="0" y="0"/>
              <a:chExt cx="681635" cy="18747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81635" cy="187474"/>
              </a:xfrm>
              <a:custGeom>
                <a:avLst/>
                <a:gdLst/>
                <a:ahLst/>
                <a:cxnLst/>
                <a:rect l="l" t="t" r="r" b="b"/>
                <a:pathLst>
                  <a:path w="681635" h="187474">
                    <a:moveTo>
                      <a:pt x="0" y="0"/>
                    </a:moveTo>
                    <a:lnTo>
                      <a:pt x="681635" y="0"/>
                    </a:lnTo>
                    <a:lnTo>
                      <a:pt x="681635" y="187474"/>
                    </a:lnTo>
                    <a:lnTo>
                      <a:pt x="0" y="187474"/>
                    </a:lnTo>
                    <a:close/>
                  </a:path>
                </a:pathLst>
              </a:custGeom>
              <a:solidFill>
                <a:srgbClr val="BEC3DB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681635" cy="235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44160" y="119937"/>
              <a:ext cx="3368578" cy="72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7"/>
                </a:lnSpc>
              </a:pPr>
              <a:r>
                <a:rPr lang="en-US" sz="3219" b="1">
                  <a:solidFill>
                    <a:srgbClr val="3D456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데이터 수집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411240" y="4850353"/>
            <a:ext cx="2284047" cy="297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서울시 일반음식점 인허가 · 폐업 데이터, 업태, 창업월, 기준금리, 고용지표, 구별인구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4023954" y="6213363"/>
            <a:ext cx="394539" cy="416924"/>
            <a:chOff x="0" y="0"/>
            <a:chExt cx="526052" cy="555899"/>
          </a:xfrm>
        </p:grpSpPr>
        <p:sp>
          <p:nvSpPr>
            <p:cNvPr id="33" name="Freeform 33"/>
            <p:cNvSpPr/>
            <p:nvPr/>
          </p:nvSpPr>
          <p:spPr>
            <a:xfrm rot="-5400000">
              <a:off x="-104610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9" y="0"/>
                  </a:lnTo>
                  <a:lnTo>
                    <a:pt x="555899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5400000">
              <a:off x="74764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8" y="0"/>
                  </a:lnTo>
                  <a:lnTo>
                    <a:pt x="555898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7530698" y="3788768"/>
            <a:ext cx="32266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중인 작업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37" name="Group 37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61" name="AutoShape 6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4" name="Group 64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72" name="TextBox 72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3" name="Group 73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2" name="Group 82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84" name="TextBox 84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85" name="Group 85"/>
          <p:cNvGrpSpPr/>
          <p:nvPr/>
        </p:nvGrpSpPr>
        <p:grpSpPr>
          <a:xfrm>
            <a:off x="4490326" y="3049099"/>
            <a:ext cx="2742673" cy="754333"/>
            <a:chOff x="0" y="0"/>
            <a:chExt cx="3656898" cy="1005777"/>
          </a:xfrm>
        </p:grpSpPr>
        <p:grpSp>
          <p:nvGrpSpPr>
            <p:cNvPr id="86" name="Group 86"/>
            <p:cNvGrpSpPr/>
            <p:nvPr/>
          </p:nvGrpSpPr>
          <p:grpSpPr>
            <a:xfrm>
              <a:off x="0" y="0"/>
              <a:ext cx="3656898" cy="1005777"/>
              <a:chOff x="0" y="0"/>
              <a:chExt cx="681635" cy="187474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681635" cy="187474"/>
              </a:xfrm>
              <a:custGeom>
                <a:avLst/>
                <a:gdLst/>
                <a:ahLst/>
                <a:cxnLst/>
                <a:rect l="l" t="t" r="r" b="b"/>
                <a:pathLst>
                  <a:path w="681635" h="187474">
                    <a:moveTo>
                      <a:pt x="0" y="0"/>
                    </a:moveTo>
                    <a:lnTo>
                      <a:pt x="681635" y="0"/>
                    </a:lnTo>
                    <a:lnTo>
                      <a:pt x="681635" y="187474"/>
                    </a:lnTo>
                    <a:lnTo>
                      <a:pt x="0" y="187474"/>
                    </a:lnTo>
                    <a:close/>
                  </a:path>
                </a:pathLst>
              </a:custGeom>
              <a:solidFill>
                <a:srgbClr val="BEC3DB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47625"/>
                <a:ext cx="681635" cy="235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9" name="TextBox 89"/>
            <p:cNvSpPr txBox="1"/>
            <p:nvPr/>
          </p:nvSpPr>
          <p:spPr>
            <a:xfrm>
              <a:off x="144160" y="119937"/>
              <a:ext cx="3368578" cy="72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7"/>
                </a:lnSpc>
              </a:pPr>
              <a:r>
                <a:rPr lang="en-US" sz="3219" b="1">
                  <a:solidFill>
                    <a:srgbClr val="3D456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데이터 전처리</a:t>
              </a:r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769522" y="3045999"/>
            <a:ext cx="2742673" cy="754333"/>
            <a:chOff x="0" y="0"/>
            <a:chExt cx="3656898" cy="1005777"/>
          </a:xfrm>
        </p:grpSpPr>
        <p:grpSp>
          <p:nvGrpSpPr>
            <p:cNvPr id="91" name="Group 91"/>
            <p:cNvGrpSpPr/>
            <p:nvPr/>
          </p:nvGrpSpPr>
          <p:grpSpPr>
            <a:xfrm>
              <a:off x="0" y="0"/>
              <a:ext cx="3656898" cy="1005777"/>
              <a:chOff x="0" y="0"/>
              <a:chExt cx="681635" cy="187474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681635" cy="187474"/>
              </a:xfrm>
              <a:custGeom>
                <a:avLst/>
                <a:gdLst/>
                <a:ahLst/>
                <a:cxnLst/>
                <a:rect l="l" t="t" r="r" b="b"/>
                <a:pathLst>
                  <a:path w="681635" h="187474">
                    <a:moveTo>
                      <a:pt x="0" y="0"/>
                    </a:moveTo>
                    <a:lnTo>
                      <a:pt x="681635" y="0"/>
                    </a:lnTo>
                    <a:lnTo>
                      <a:pt x="681635" y="187474"/>
                    </a:lnTo>
                    <a:lnTo>
                      <a:pt x="0" y="187474"/>
                    </a:lnTo>
                    <a:close/>
                  </a:path>
                </a:pathLst>
              </a:custGeom>
              <a:solidFill>
                <a:srgbClr val="BEC3DB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93" name="TextBox 93"/>
              <p:cNvSpPr txBox="1"/>
              <p:nvPr/>
            </p:nvSpPr>
            <p:spPr>
              <a:xfrm>
                <a:off x="0" y="-47625"/>
                <a:ext cx="681635" cy="235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94" name="TextBox 94"/>
            <p:cNvSpPr txBox="1"/>
            <p:nvPr/>
          </p:nvSpPr>
          <p:spPr>
            <a:xfrm>
              <a:off x="144160" y="119937"/>
              <a:ext cx="3368578" cy="72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7"/>
                </a:lnSpc>
              </a:pPr>
              <a:r>
                <a:rPr lang="en-US" sz="3219" b="1">
                  <a:solidFill>
                    <a:srgbClr val="3D456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분석 및 시각화</a:t>
              </a:r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1045596" y="3057237"/>
            <a:ext cx="2742673" cy="754333"/>
            <a:chOff x="0" y="0"/>
            <a:chExt cx="3656898" cy="1005777"/>
          </a:xfrm>
        </p:grpSpPr>
        <p:grpSp>
          <p:nvGrpSpPr>
            <p:cNvPr id="96" name="Group 96"/>
            <p:cNvGrpSpPr/>
            <p:nvPr/>
          </p:nvGrpSpPr>
          <p:grpSpPr>
            <a:xfrm>
              <a:off x="0" y="0"/>
              <a:ext cx="3656898" cy="1005777"/>
              <a:chOff x="0" y="0"/>
              <a:chExt cx="681635" cy="187474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681635" cy="187474"/>
              </a:xfrm>
              <a:custGeom>
                <a:avLst/>
                <a:gdLst/>
                <a:ahLst/>
                <a:cxnLst/>
                <a:rect l="l" t="t" r="r" b="b"/>
                <a:pathLst>
                  <a:path w="681635" h="187474">
                    <a:moveTo>
                      <a:pt x="0" y="0"/>
                    </a:moveTo>
                    <a:lnTo>
                      <a:pt x="681635" y="0"/>
                    </a:lnTo>
                    <a:lnTo>
                      <a:pt x="681635" y="187474"/>
                    </a:lnTo>
                    <a:lnTo>
                      <a:pt x="0" y="187474"/>
                    </a:lnTo>
                    <a:close/>
                  </a:path>
                </a:pathLst>
              </a:custGeom>
              <a:solidFill>
                <a:srgbClr val="BEC3DB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47625"/>
                <a:ext cx="681635" cy="235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99" name="TextBox 99"/>
            <p:cNvSpPr txBox="1"/>
            <p:nvPr/>
          </p:nvSpPr>
          <p:spPr>
            <a:xfrm>
              <a:off x="144160" y="119937"/>
              <a:ext cx="3368578" cy="72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7"/>
                </a:lnSpc>
              </a:pPr>
              <a:r>
                <a:rPr lang="en-US" sz="3219" b="1">
                  <a:solidFill>
                    <a:srgbClr val="3D456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머신러닝 모델</a:t>
              </a:r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4317139" y="3073514"/>
            <a:ext cx="2742673" cy="754333"/>
            <a:chOff x="0" y="0"/>
            <a:chExt cx="3656898" cy="1005777"/>
          </a:xfrm>
        </p:grpSpPr>
        <p:grpSp>
          <p:nvGrpSpPr>
            <p:cNvPr id="101" name="Group 101"/>
            <p:cNvGrpSpPr/>
            <p:nvPr/>
          </p:nvGrpSpPr>
          <p:grpSpPr>
            <a:xfrm>
              <a:off x="0" y="0"/>
              <a:ext cx="3656898" cy="1005777"/>
              <a:chOff x="0" y="0"/>
              <a:chExt cx="681635" cy="187474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681635" cy="187474"/>
              </a:xfrm>
              <a:custGeom>
                <a:avLst/>
                <a:gdLst/>
                <a:ahLst/>
                <a:cxnLst/>
                <a:rect l="l" t="t" r="r" b="b"/>
                <a:pathLst>
                  <a:path w="681635" h="187474">
                    <a:moveTo>
                      <a:pt x="0" y="0"/>
                    </a:moveTo>
                    <a:lnTo>
                      <a:pt x="681635" y="0"/>
                    </a:lnTo>
                    <a:lnTo>
                      <a:pt x="681635" y="187474"/>
                    </a:lnTo>
                    <a:lnTo>
                      <a:pt x="0" y="187474"/>
                    </a:lnTo>
                    <a:close/>
                  </a:path>
                </a:pathLst>
              </a:custGeom>
              <a:solidFill>
                <a:srgbClr val="BEC3DB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0" y="-47625"/>
                <a:ext cx="681635" cy="235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4" name="TextBox 104"/>
            <p:cNvSpPr txBox="1"/>
            <p:nvPr/>
          </p:nvSpPr>
          <p:spPr>
            <a:xfrm>
              <a:off x="144160" y="119937"/>
              <a:ext cx="3368578" cy="72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7"/>
                </a:lnSpc>
              </a:pPr>
              <a:r>
                <a:rPr lang="en-US" sz="3219" b="1">
                  <a:solidFill>
                    <a:srgbClr val="3D456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결과 해석 </a:t>
              </a:r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4491062" y="4312643"/>
            <a:ext cx="2741938" cy="4218363"/>
            <a:chOff x="0" y="0"/>
            <a:chExt cx="671369" cy="1032875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671369" cy="1032875"/>
            </a:xfrm>
            <a:custGeom>
              <a:avLst/>
              <a:gdLst/>
              <a:ahLst/>
              <a:cxnLst/>
              <a:rect l="l" t="t" r="r" b="b"/>
              <a:pathLst>
                <a:path w="671369" h="1032875">
                  <a:moveTo>
                    <a:pt x="0" y="0"/>
                  </a:moveTo>
                  <a:lnTo>
                    <a:pt x="671369" y="0"/>
                  </a:lnTo>
                  <a:lnTo>
                    <a:pt x="671369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id="107" name="TextBox 107"/>
            <p:cNvSpPr txBox="1"/>
            <p:nvPr/>
          </p:nvSpPr>
          <p:spPr>
            <a:xfrm>
              <a:off x="0" y="-47625"/>
              <a:ext cx="671369" cy="108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7827564" y="4312643"/>
            <a:ext cx="2741938" cy="4218363"/>
            <a:chOff x="0" y="0"/>
            <a:chExt cx="671369" cy="1032875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671369" cy="1032875"/>
            </a:xfrm>
            <a:custGeom>
              <a:avLst/>
              <a:gdLst/>
              <a:ahLst/>
              <a:cxnLst/>
              <a:rect l="l" t="t" r="r" b="b"/>
              <a:pathLst>
                <a:path w="671369" h="1032875">
                  <a:moveTo>
                    <a:pt x="0" y="0"/>
                  </a:moveTo>
                  <a:lnTo>
                    <a:pt x="671369" y="0"/>
                  </a:lnTo>
                  <a:lnTo>
                    <a:pt x="671369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id="110" name="TextBox 110"/>
            <p:cNvSpPr txBox="1"/>
            <p:nvPr/>
          </p:nvSpPr>
          <p:spPr>
            <a:xfrm>
              <a:off x="0" y="-47625"/>
              <a:ext cx="671369" cy="108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1072719" y="4312643"/>
            <a:ext cx="2741938" cy="4218363"/>
            <a:chOff x="0" y="0"/>
            <a:chExt cx="671369" cy="1032875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671369" cy="1032875"/>
            </a:xfrm>
            <a:custGeom>
              <a:avLst/>
              <a:gdLst/>
              <a:ahLst/>
              <a:cxnLst/>
              <a:rect l="l" t="t" r="r" b="b"/>
              <a:pathLst>
                <a:path w="671369" h="1032875">
                  <a:moveTo>
                    <a:pt x="0" y="0"/>
                  </a:moveTo>
                  <a:lnTo>
                    <a:pt x="671369" y="0"/>
                  </a:lnTo>
                  <a:lnTo>
                    <a:pt x="671369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id="113" name="TextBox 113"/>
            <p:cNvSpPr txBox="1"/>
            <p:nvPr/>
          </p:nvSpPr>
          <p:spPr>
            <a:xfrm>
              <a:off x="0" y="-47625"/>
              <a:ext cx="671369" cy="108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4317874" y="4312643"/>
            <a:ext cx="2741938" cy="4218363"/>
            <a:chOff x="0" y="0"/>
            <a:chExt cx="671369" cy="1032875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671369" cy="1032875"/>
            </a:xfrm>
            <a:custGeom>
              <a:avLst/>
              <a:gdLst/>
              <a:ahLst/>
              <a:cxnLst/>
              <a:rect l="l" t="t" r="r" b="b"/>
              <a:pathLst>
                <a:path w="671369" h="1032875">
                  <a:moveTo>
                    <a:pt x="0" y="0"/>
                  </a:moveTo>
                  <a:lnTo>
                    <a:pt x="671369" y="0"/>
                  </a:lnTo>
                  <a:lnTo>
                    <a:pt x="671369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id="116" name="TextBox 116"/>
            <p:cNvSpPr txBox="1"/>
            <p:nvPr/>
          </p:nvSpPr>
          <p:spPr>
            <a:xfrm>
              <a:off x="0" y="-47625"/>
              <a:ext cx="671369" cy="1080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7333012" y="6213363"/>
            <a:ext cx="394539" cy="416924"/>
            <a:chOff x="0" y="0"/>
            <a:chExt cx="526052" cy="555899"/>
          </a:xfrm>
        </p:grpSpPr>
        <p:sp>
          <p:nvSpPr>
            <p:cNvPr id="118" name="Freeform 118"/>
            <p:cNvSpPr/>
            <p:nvPr/>
          </p:nvSpPr>
          <p:spPr>
            <a:xfrm rot="-5400000">
              <a:off x="-104610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9" y="0"/>
                  </a:lnTo>
                  <a:lnTo>
                    <a:pt x="555899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9" name="Freeform 119"/>
            <p:cNvSpPr/>
            <p:nvPr/>
          </p:nvSpPr>
          <p:spPr>
            <a:xfrm rot="-5400000">
              <a:off x="74764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8" y="0"/>
                  </a:lnTo>
                  <a:lnTo>
                    <a:pt x="555898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0" name="Group 120"/>
          <p:cNvGrpSpPr/>
          <p:nvPr/>
        </p:nvGrpSpPr>
        <p:grpSpPr>
          <a:xfrm>
            <a:off x="10645701" y="6213363"/>
            <a:ext cx="394539" cy="416924"/>
            <a:chOff x="0" y="0"/>
            <a:chExt cx="526052" cy="555899"/>
          </a:xfrm>
        </p:grpSpPr>
        <p:sp>
          <p:nvSpPr>
            <p:cNvPr id="121" name="Freeform 121"/>
            <p:cNvSpPr/>
            <p:nvPr/>
          </p:nvSpPr>
          <p:spPr>
            <a:xfrm rot="-5400000">
              <a:off x="-104610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9" y="0"/>
                  </a:lnTo>
                  <a:lnTo>
                    <a:pt x="555899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2" name="Freeform 122"/>
            <p:cNvSpPr/>
            <p:nvPr/>
          </p:nvSpPr>
          <p:spPr>
            <a:xfrm rot="-5400000">
              <a:off x="74764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8" y="0"/>
                  </a:lnTo>
                  <a:lnTo>
                    <a:pt x="555898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3" name="Group 123"/>
          <p:cNvGrpSpPr/>
          <p:nvPr/>
        </p:nvGrpSpPr>
        <p:grpSpPr>
          <a:xfrm>
            <a:off x="13843232" y="6216467"/>
            <a:ext cx="394539" cy="416924"/>
            <a:chOff x="0" y="0"/>
            <a:chExt cx="526052" cy="555899"/>
          </a:xfrm>
        </p:grpSpPr>
        <p:sp>
          <p:nvSpPr>
            <p:cNvPr id="124" name="Freeform 124"/>
            <p:cNvSpPr/>
            <p:nvPr/>
          </p:nvSpPr>
          <p:spPr>
            <a:xfrm rot="-5400000">
              <a:off x="-104610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9" y="0"/>
                  </a:lnTo>
                  <a:lnTo>
                    <a:pt x="555899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5" name="Freeform 125"/>
            <p:cNvSpPr/>
            <p:nvPr/>
          </p:nvSpPr>
          <p:spPr>
            <a:xfrm rot="-5400000">
              <a:off x="74764" y="104610"/>
              <a:ext cx="555899" cy="346679"/>
            </a:xfrm>
            <a:custGeom>
              <a:avLst/>
              <a:gdLst/>
              <a:ahLst/>
              <a:cxnLst/>
              <a:rect l="l" t="t" r="r" b="b"/>
              <a:pathLst>
                <a:path w="555899" h="346679">
                  <a:moveTo>
                    <a:pt x="0" y="0"/>
                  </a:moveTo>
                  <a:lnTo>
                    <a:pt x="555898" y="0"/>
                  </a:lnTo>
                  <a:lnTo>
                    <a:pt x="555898" y="346679"/>
                  </a:lnTo>
                  <a:lnTo>
                    <a:pt x="0" y="34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6" name="TextBox 126"/>
          <p:cNvSpPr txBox="1"/>
          <p:nvPr/>
        </p:nvSpPr>
        <p:spPr>
          <a:xfrm>
            <a:off x="4720008" y="4741318"/>
            <a:ext cx="2284047" cy="3472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결측치·이상치 제거, 날짜 정규화, 지역·업태 재분류, 인허가일자 기준 기준금리,고용지표 분류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8053368" y="5823508"/>
            <a:ext cx="2284047" cy="149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폐업률 통계, 히트맵, 지도 시각화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1187131" y="5970003"/>
            <a:ext cx="2284047" cy="149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전처리 파이프라인 + 회귀/분류 모델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4543525" y="5641182"/>
            <a:ext cx="2284047" cy="149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2"/>
              </a:lnSpc>
            </a:pPr>
            <a:r>
              <a:rPr lang="en-US" sz="2787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예측 결과 분석 및 정책·창업 </a:t>
            </a:r>
          </a:p>
          <a:p>
            <a:pPr algn="ctr">
              <a:lnSpc>
                <a:spcPts val="3902"/>
              </a:lnSpc>
            </a:pPr>
            <a:r>
              <a:rPr lang="en-US" sz="2787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활용 방안 제시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grpSp>
        <p:nvGrpSpPr>
          <p:cNvPr id="71" name="Group 71"/>
          <p:cNvGrpSpPr/>
          <p:nvPr/>
        </p:nvGrpSpPr>
        <p:grpSpPr>
          <a:xfrm>
            <a:off x="13304696" y="5221632"/>
            <a:ext cx="1441908" cy="947195"/>
            <a:chOff x="0" y="0"/>
            <a:chExt cx="379762" cy="249467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379762" cy="249467"/>
            </a:xfrm>
            <a:custGeom>
              <a:avLst/>
              <a:gdLst/>
              <a:ahLst/>
              <a:cxnLst/>
              <a:rect l="l" t="t" r="r" b="b"/>
              <a:pathLst>
                <a:path w="379762" h="249467">
                  <a:moveTo>
                    <a:pt x="189881" y="0"/>
                  </a:moveTo>
                  <a:cubicBezTo>
                    <a:pt x="85013" y="0"/>
                    <a:pt x="0" y="55845"/>
                    <a:pt x="0" y="124734"/>
                  </a:cubicBezTo>
                  <a:cubicBezTo>
                    <a:pt x="0" y="193622"/>
                    <a:pt x="85013" y="249467"/>
                    <a:pt x="189881" y="249467"/>
                  </a:cubicBezTo>
                  <a:cubicBezTo>
                    <a:pt x="294749" y="249467"/>
                    <a:pt x="379762" y="193622"/>
                    <a:pt x="379762" y="124734"/>
                  </a:cubicBezTo>
                  <a:cubicBezTo>
                    <a:pt x="379762" y="55845"/>
                    <a:pt x="294749" y="0"/>
                    <a:pt x="1898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35603" y="-24237"/>
              <a:ext cx="308556" cy="250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2580416" y="1414049"/>
            <a:ext cx="869764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간트 차트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E1E0DE1F-158F-BE22-7BD2-DC14694BE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674" y="2687792"/>
            <a:ext cx="14078926" cy="65512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22" name="Group 2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46" name="AutoShape 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1" name="Group 6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7" name="Group 6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71" name="TextBox 71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2580416" y="1414049"/>
            <a:ext cx="869764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업무 분장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B7E9282A-1561-F3CC-5E00-BACAE2262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71309"/>
              </p:ext>
            </p:extLst>
          </p:nvPr>
        </p:nvGraphicFramePr>
        <p:xfrm>
          <a:off x="3181146" y="3009070"/>
          <a:ext cx="11270200" cy="5190020"/>
        </p:xfrm>
        <a:graphic>
          <a:graphicData uri="http://schemas.openxmlformats.org/drawingml/2006/table">
            <a:tbl>
              <a:tblPr/>
              <a:tblGrid>
                <a:gridCol w="2254040">
                  <a:extLst>
                    <a:ext uri="{9D8B030D-6E8A-4147-A177-3AD203B41FA5}">
                      <a16:colId xmlns:a16="http://schemas.microsoft.com/office/drawing/2014/main" val="2722476144"/>
                    </a:ext>
                  </a:extLst>
                </a:gridCol>
                <a:gridCol w="2254040">
                  <a:extLst>
                    <a:ext uri="{9D8B030D-6E8A-4147-A177-3AD203B41FA5}">
                      <a16:colId xmlns:a16="http://schemas.microsoft.com/office/drawing/2014/main" val="475303536"/>
                    </a:ext>
                  </a:extLst>
                </a:gridCol>
                <a:gridCol w="2254040">
                  <a:extLst>
                    <a:ext uri="{9D8B030D-6E8A-4147-A177-3AD203B41FA5}">
                      <a16:colId xmlns:a16="http://schemas.microsoft.com/office/drawing/2014/main" val="1705633770"/>
                    </a:ext>
                  </a:extLst>
                </a:gridCol>
                <a:gridCol w="2254040">
                  <a:extLst>
                    <a:ext uri="{9D8B030D-6E8A-4147-A177-3AD203B41FA5}">
                      <a16:colId xmlns:a16="http://schemas.microsoft.com/office/drawing/2014/main" val="3637060969"/>
                    </a:ext>
                  </a:extLst>
                </a:gridCol>
                <a:gridCol w="2254040">
                  <a:extLst>
                    <a:ext uri="{9D8B030D-6E8A-4147-A177-3AD203B41FA5}">
                      <a16:colId xmlns:a16="http://schemas.microsoft.com/office/drawing/2014/main" val="3781248368"/>
                    </a:ext>
                  </a:extLst>
                </a:gridCol>
              </a:tblGrid>
              <a:tr h="86974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1">
                          <a:effectLst/>
                        </a:rPr>
                        <a:t>박태희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1" dirty="0" err="1">
                          <a:effectLst/>
                        </a:rPr>
                        <a:t>신형준</a:t>
                      </a:r>
                      <a:endParaRPr lang="ko-KR" altLang="en-US" sz="1500" b="1" dirty="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1">
                          <a:effectLst/>
                        </a:rPr>
                        <a:t>이희성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769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 b="1">
                          <a:effectLst/>
                        </a:rPr>
                        <a:t>김주표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98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289559"/>
                  </a:ext>
                </a:extLst>
              </a:tr>
              <a:tr h="841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데이터 수집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✔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12628"/>
                  </a:ext>
                </a:extLst>
              </a:tr>
              <a:tr h="8697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전처리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✔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✔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282397"/>
                  </a:ext>
                </a:extLst>
              </a:tr>
              <a:tr h="8697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딥러닝</a:t>
                      </a:r>
                      <a:r>
                        <a:rPr lang="en-US" altLang="ko-KR" sz="1500">
                          <a:effectLst/>
                        </a:rPr>
                        <a:t>/</a:t>
                      </a:r>
                      <a:r>
                        <a:rPr lang="ko-KR" altLang="en-US" sz="1500">
                          <a:effectLst/>
                        </a:rPr>
                        <a:t>머신러닝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✔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✔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✔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540318"/>
                  </a:ext>
                </a:extLst>
              </a:tr>
              <a:tr h="8697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웹 서비스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✔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✔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74501"/>
                  </a:ext>
                </a:extLst>
              </a:tr>
              <a:tr h="8697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발표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500">
                          <a:effectLst/>
                        </a:rPr>
                        <a:t>✔</a:t>
                      </a: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500" dirty="0">
                        <a:effectLst/>
                      </a:endParaRPr>
                    </a:p>
                  </a:txBody>
                  <a:tcPr marL="77884" marR="77884" marT="38942" marB="38942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662122"/>
                  </a:ext>
                </a:extLst>
              </a:tr>
            </a:tbl>
          </a:graphicData>
        </a:graphic>
      </p:graphicFrame>
      <p:sp>
        <p:nvSpPr>
          <p:cNvPr id="74" name="Rectangle 1">
            <a:extLst>
              <a:ext uri="{FF2B5EF4-FFF2-40B4-BE49-F238E27FC236}">
                <a16:creationId xmlns:a16="http://schemas.microsoft.com/office/drawing/2014/main" id="{5CDBDA26-F43B-6069-F8E7-5DE33446A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272668"/>
            <a:ext cx="2940419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72460" y="948927"/>
            <a:ext cx="16643975" cy="8655817"/>
            <a:chOff x="0" y="0"/>
            <a:chExt cx="22191966" cy="11541090"/>
          </a:xfrm>
        </p:grpSpPr>
        <p:grpSp>
          <p:nvGrpSpPr>
            <p:cNvPr id="12" name="Group 12"/>
            <p:cNvGrpSpPr/>
            <p:nvPr/>
          </p:nvGrpSpPr>
          <p:grpSpPr>
            <a:xfrm>
              <a:off x="563949" y="132865"/>
              <a:ext cx="21628018" cy="11408225"/>
              <a:chOff x="0" y="0"/>
              <a:chExt cx="4272201" cy="22534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253477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253477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05747" y="0"/>
              <a:ext cx="21667864" cy="11428651"/>
              <a:chOff x="0" y="0"/>
              <a:chExt cx="4280072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257511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9473250" y="3126748"/>
            <a:ext cx="7140132" cy="2718625"/>
            <a:chOff x="0" y="0"/>
            <a:chExt cx="1805048" cy="687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05048" cy="687277"/>
            </a:xfrm>
            <a:custGeom>
              <a:avLst/>
              <a:gdLst/>
              <a:ahLst/>
              <a:cxnLst/>
              <a:rect l="l" t="t" r="r" b="b"/>
              <a:pathLst>
                <a:path w="1805048" h="687277">
                  <a:moveTo>
                    <a:pt x="21686" y="0"/>
                  </a:moveTo>
                  <a:lnTo>
                    <a:pt x="1783362" y="0"/>
                  </a:lnTo>
                  <a:cubicBezTo>
                    <a:pt x="1789114" y="0"/>
                    <a:pt x="1794630" y="2285"/>
                    <a:pt x="1798696" y="6352"/>
                  </a:cubicBezTo>
                  <a:cubicBezTo>
                    <a:pt x="1802763" y="10418"/>
                    <a:pt x="1805048" y="15934"/>
                    <a:pt x="1805048" y="21686"/>
                  </a:cubicBezTo>
                  <a:lnTo>
                    <a:pt x="1805048" y="665591"/>
                  </a:lnTo>
                  <a:cubicBezTo>
                    <a:pt x="1805048" y="671343"/>
                    <a:pt x="1802763" y="676858"/>
                    <a:pt x="1798696" y="680925"/>
                  </a:cubicBezTo>
                  <a:cubicBezTo>
                    <a:pt x="1794630" y="684992"/>
                    <a:pt x="1789114" y="687277"/>
                    <a:pt x="1783362" y="687277"/>
                  </a:cubicBezTo>
                  <a:lnTo>
                    <a:pt x="21686" y="687277"/>
                  </a:lnTo>
                  <a:cubicBezTo>
                    <a:pt x="15934" y="687277"/>
                    <a:pt x="10418" y="684992"/>
                    <a:pt x="6352" y="680925"/>
                  </a:cubicBezTo>
                  <a:cubicBezTo>
                    <a:pt x="2285" y="676858"/>
                    <a:pt x="0" y="671343"/>
                    <a:pt x="0" y="665591"/>
                  </a:cubicBezTo>
                  <a:lnTo>
                    <a:pt x="0" y="21686"/>
                  </a:lnTo>
                  <a:cubicBezTo>
                    <a:pt x="0" y="15934"/>
                    <a:pt x="2285" y="10418"/>
                    <a:pt x="6352" y="6352"/>
                  </a:cubicBezTo>
                  <a:cubicBezTo>
                    <a:pt x="10418" y="2285"/>
                    <a:pt x="15934" y="0"/>
                    <a:pt x="21686" y="0"/>
                  </a:cubicBezTo>
                  <a:close/>
                </a:path>
              </a:pathLst>
            </a:custGeom>
            <a:solidFill>
              <a:srgbClr val="F6F8FF"/>
            </a:solidFill>
            <a:ln w="9525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805048" cy="734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49987" y="3141917"/>
            <a:ext cx="3863396" cy="805398"/>
            <a:chOff x="0" y="0"/>
            <a:chExt cx="687394" cy="1433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7394" cy="143300"/>
            </a:xfrm>
            <a:custGeom>
              <a:avLst/>
              <a:gdLst/>
              <a:ahLst/>
              <a:cxnLst/>
              <a:rect l="l" t="t" r="r" b="b"/>
              <a:pathLst>
                <a:path w="687394" h="143300">
                  <a:moveTo>
                    <a:pt x="20039" y="0"/>
                  </a:moveTo>
                  <a:lnTo>
                    <a:pt x="667355" y="0"/>
                  </a:lnTo>
                  <a:cubicBezTo>
                    <a:pt x="678422" y="0"/>
                    <a:pt x="687394" y="8972"/>
                    <a:pt x="687394" y="20039"/>
                  </a:cubicBezTo>
                  <a:lnTo>
                    <a:pt x="687394" y="123261"/>
                  </a:lnTo>
                  <a:cubicBezTo>
                    <a:pt x="687394" y="128576"/>
                    <a:pt x="685283" y="133673"/>
                    <a:pt x="681525" y="137431"/>
                  </a:cubicBezTo>
                  <a:cubicBezTo>
                    <a:pt x="677767" y="141189"/>
                    <a:pt x="672670" y="143300"/>
                    <a:pt x="667355" y="143300"/>
                  </a:cubicBezTo>
                  <a:lnTo>
                    <a:pt x="20039" y="143300"/>
                  </a:lnTo>
                  <a:cubicBezTo>
                    <a:pt x="8972" y="143300"/>
                    <a:pt x="0" y="134329"/>
                    <a:pt x="0" y="123261"/>
                  </a:cubicBezTo>
                  <a:lnTo>
                    <a:pt x="0" y="20039"/>
                  </a:lnTo>
                  <a:cubicBezTo>
                    <a:pt x="0" y="8972"/>
                    <a:pt x="8972" y="0"/>
                    <a:pt x="20039" y="0"/>
                  </a:cubicBezTo>
                  <a:close/>
                </a:path>
              </a:pathLst>
            </a:custGeom>
            <a:solidFill>
              <a:srgbClr val="4E567C"/>
            </a:solidFill>
            <a:ln w="9525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687394" cy="219500"/>
            </a:xfrm>
            <a:prstGeom prst="rect">
              <a:avLst/>
            </a:prstGeom>
          </p:spPr>
          <p:txBody>
            <a:bodyPr lIns="67477" tIns="67477" rIns="67477" bIns="67477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전처리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43131" y="1496599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80416" y="1414049"/>
            <a:ext cx="611027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개발 환경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473250" y="6061468"/>
            <a:ext cx="7140132" cy="2718625"/>
            <a:chOff x="0" y="0"/>
            <a:chExt cx="9520177" cy="362483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9520177" cy="3624833"/>
              <a:chOff x="0" y="0"/>
              <a:chExt cx="1805048" cy="68727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805048" cy="687277"/>
              </a:xfrm>
              <a:custGeom>
                <a:avLst/>
                <a:gdLst/>
                <a:ahLst/>
                <a:cxnLst/>
                <a:rect l="l" t="t" r="r" b="b"/>
                <a:pathLst>
                  <a:path w="1805048" h="687277">
                    <a:moveTo>
                      <a:pt x="24167" y="0"/>
                    </a:moveTo>
                    <a:lnTo>
                      <a:pt x="1780881" y="0"/>
                    </a:lnTo>
                    <a:cubicBezTo>
                      <a:pt x="1794228" y="0"/>
                      <a:pt x="1805048" y="10820"/>
                      <a:pt x="1805048" y="24167"/>
                    </a:cubicBezTo>
                    <a:lnTo>
                      <a:pt x="1805048" y="663110"/>
                    </a:lnTo>
                    <a:cubicBezTo>
                      <a:pt x="1805048" y="676457"/>
                      <a:pt x="1794228" y="687277"/>
                      <a:pt x="1780881" y="687277"/>
                    </a:cubicBezTo>
                    <a:lnTo>
                      <a:pt x="24167" y="687277"/>
                    </a:lnTo>
                    <a:cubicBezTo>
                      <a:pt x="10820" y="687277"/>
                      <a:pt x="0" y="676457"/>
                      <a:pt x="0" y="663110"/>
                    </a:cubicBezTo>
                    <a:lnTo>
                      <a:pt x="0" y="24167"/>
                    </a:lnTo>
                    <a:cubicBezTo>
                      <a:pt x="0" y="10820"/>
                      <a:pt x="10820" y="0"/>
                      <a:pt x="24167" y="0"/>
                    </a:cubicBezTo>
                    <a:close/>
                  </a:path>
                </a:pathLst>
              </a:custGeom>
              <a:solidFill>
                <a:srgbClr val="F6F8FF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47625"/>
                <a:ext cx="1805048" cy="734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4368983" y="0"/>
              <a:ext cx="5151194" cy="1013236"/>
              <a:chOff x="0" y="0"/>
              <a:chExt cx="687394" cy="13521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87394" cy="135210"/>
              </a:xfrm>
              <a:custGeom>
                <a:avLst/>
                <a:gdLst/>
                <a:ahLst/>
                <a:cxnLst/>
                <a:rect l="l" t="t" r="r" b="b"/>
                <a:pathLst>
                  <a:path w="687394" h="135210">
                    <a:moveTo>
                      <a:pt x="22332" y="0"/>
                    </a:moveTo>
                    <a:lnTo>
                      <a:pt x="665062" y="0"/>
                    </a:lnTo>
                    <a:cubicBezTo>
                      <a:pt x="677396" y="0"/>
                      <a:pt x="687394" y="9998"/>
                      <a:pt x="687394" y="22332"/>
                    </a:cubicBezTo>
                    <a:lnTo>
                      <a:pt x="687394" y="112878"/>
                    </a:lnTo>
                    <a:cubicBezTo>
                      <a:pt x="687394" y="125212"/>
                      <a:pt x="677396" y="135210"/>
                      <a:pt x="665062" y="135210"/>
                    </a:cubicBezTo>
                    <a:lnTo>
                      <a:pt x="22332" y="135210"/>
                    </a:lnTo>
                    <a:cubicBezTo>
                      <a:pt x="9998" y="135210"/>
                      <a:pt x="0" y="125212"/>
                      <a:pt x="0" y="112878"/>
                    </a:cubicBezTo>
                    <a:lnTo>
                      <a:pt x="0" y="22332"/>
                    </a:lnTo>
                    <a:cubicBezTo>
                      <a:pt x="0" y="9998"/>
                      <a:pt x="9998" y="0"/>
                      <a:pt x="22332" y="0"/>
                    </a:cubicBezTo>
                    <a:close/>
                  </a:path>
                </a:pathLst>
              </a:custGeom>
              <a:solidFill>
                <a:srgbClr val="4E567C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76200"/>
                <a:ext cx="687394" cy="211410"/>
              </a:xfrm>
              <a:prstGeom prst="rect">
                <a:avLst/>
              </a:prstGeom>
            </p:spPr>
            <p:txBody>
              <a:bodyPr lIns="67477" tIns="67477" rIns="67477" bIns="67477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5102655" y="145621"/>
              <a:ext cx="3683849" cy="69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68"/>
                </a:lnSpc>
              </a:pPr>
              <a:r>
                <a:rPr lang="en-US" sz="3120">
                  <a:solidFill>
                    <a:srgbClr val="FFFFFF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홈페이지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557548" y="1375781"/>
              <a:ext cx="8405081" cy="193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786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VS CODE</a:t>
              </a:r>
            </a:p>
            <a:p>
              <a:pPr algn="ctr">
                <a:lnSpc>
                  <a:spcPts val="3900"/>
                </a:lnSpc>
              </a:pPr>
              <a:r>
                <a:rPr lang="en-US" sz="2786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Python</a:t>
              </a:r>
            </a:p>
            <a:p>
              <a:pPr algn="ctr">
                <a:lnSpc>
                  <a:spcPts val="3900"/>
                </a:lnSpc>
              </a:pPr>
              <a:r>
                <a:rPr lang="en-US" sz="2786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Flask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52891" y="6061468"/>
            <a:ext cx="7217692" cy="3036238"/>
            <a:chOff x="0" y="0"/>
            <a:chExt cx="9623590" cy="4048317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9623590" cy="3664663"/>
              <a:chOff x="0" y="0"/>
              <a:chExt cx="1804824" cy="68727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804824" cy="687277"/>
              </a:xfrm>
              <a:custGeom>
                <a:avLst/>
                <a:gdLst/>
                <a:ahLst/>
                <a:cxnLst/>
                <a:rect l="l" t="t" r="r" b="b"/>
                <a:pathLst>
                  <a:path w="1804824" h="687277">
                    <a:moveTo>
                      <a:pt x="24170" y="0"/>
                    </a:moveTo>
                    <a:lnTo>
                      <a:pt x="1780654" y="0"/>
                    </a:lnTo>
                    <a:cubicBezTo>
                      <a:pt x="1794003" y="0"/>
                      <a:pt x="1804824" y="10821"/>
                      <a:pt x="1804824" y="24170"/>
                    </a:cubicBezTo>
                    <a:lnTo>
                      <a:pt x="1804824" y="663107"/>
                    </a:lnTo>
                    <a:cubicBezTo>
                      <a:pt x="1804824" y="669517"/>
                      <a:pt x="1802278" y="675665"/>
                      <a:pt x="1797745" y="680198"/>
                    </a:cubicBezTo>
                    <a:cubicBezTo>
                      <a:pt x="1793212" y="684730"/>
                      <a:pt x="1787064" y="687277"/>
                      <a:pt x="1780654" y="687277"/>
                    </a:cubicBezTo>
                    <a:lnTo>
                      <a:pt x="24170" y="687277"/>
                    </a:lnTo>
                    <a:cubicBezTo>
                      <a:pt x="10821" y="687277"/>
                      <a:pt x="0" y="676456"/>
                      <a:pt x="0" y="663107"/>
                    </a:cubicBezTo>
                    <a:lnTo>
                      <a:pt x="0" y="24170"/>
                    </a:lnTo>
                    <a:cubicBezTo>
                      <a:pt x="0" y="10821"/>
                      <a:pt x="10821" y="0"/>
                      <a:pt x="24170" y="0"/>
                    </a:cubicBezTo>
                    <a:close/>
                  </a:path>
                </a:pathLst>
              </a:custGeom>
              <a:solidFill>
                <a:srgbClr val="F6F8FF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804824" cy="734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0"/>
              <a:ext cx="5082705" cy="1024369"/>
              <a:chOff x="0" y="0"/>
              <a:chExt cx="670883" cy="13521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70883" cy="135210"/>
              </a:xfrm>
              <a:custGeom>
                <a:avLst/>
                <a:gdLst/>
                <a:ahLst/>
                <a:cxnLst/>
                <a:rect l="l" t="t" r="r" b="b"/>
                <a:pathLst>
                  <a:path w="670883" h="135210">
                    <a:moveTo>
                      <a:pt x="22882" y="0"/>
                    </a:moveTo>
                    <a:lnTo>
                      <a:pt x="648002" y="0"/>
                    </a:lnTo>
                    <a:cubicBezTo>
                      <a:pt x="654070" y="0"/>
                      <a:pt x="659890" y="2411"/>
                      <a:pt x="664181" y="6702"/>
                    </a:cubicBezTo>
                    <a:cubicBezTo>
                      <a:pt x="668472" y="10993"/>
                      <a:pt x="670883" y="16813"/>
                      <a:pt x="670883" y="22882"/>
                    </a:cubicBezTo>
                    <a:lnTo>
                      <a:pt x="670883" y="112328"/>
                    </a:lnTo>
                    <a:cubicBezTo>
                      <a:pt x="670883" y="118397"/>
                      <a:pt x="668472" y="124217"/>
                      <a:pt x="664181" y="128508"/>
                    </a:cubicBezTo>
                    <a:cubicBezTo>
                      <a:pt x="659890" y="132799"/>
                      <a:pt x="654070" y="135210"/>
                      <a:pt x="648002" y="135210"/>
                    </a:cubicBezTo>
                    <a:lnTo>
                      <a:pt x="22882" y="135210"/>
                    </a:lnTo>
                    <a:cubicBezTo>
                      <a:pt x="16813" y="135210"/>
                      <a:pt x="10993" y="132799"/>
                      <a:pt x="6702" y="128508"/>
                    </a:cubicBezTo>
                    <a:cubicBezTo>
                      <a:pt x="2411" y="124217"/>
                      <a:pt x="0" y="118397"/>
                      <a:pt x="0" y="112328"/>
                    </a:cubicBezTo>
                    <a:lnTo>
                      <a:pt x="0" y="22882"/>
                    </a:lnTo>
                    <a:cubicBezTo>
                      <a:pt x="0" y="16813"/>
                      <a:pt x="2411" y="10993"/>
                      <a:pt x="6702" y="6702"/>
                    </a:cubicBezTo>
                    <a:cubicBezTo>
                      <a:pt x="10993" y="2411"/>
                      <a:pt x="16813" y="0"/>
                      <a:pt x="22882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66675"/>
                <a:ext cx="670883" cy="201885"/>
              </a:xfrm>
              <a:prstGeom prst="rect">
                <a:avLst/>
              </a:prstGeom>
            </p:spPr>
            <p:txBody>
              <a:bodyPr lIns="67477" tIns="67477" rIns="67477" bIns="67477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384208" y="117360"/>
              <a:ext cx="4311412" cy="713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FFFFFF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딥러닝/머신러닝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467750" y="773619"/>
              <a:ext cx="6688090" cy="3274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3"/>
                </a:lnSpc>
              </a:pPr>
              <a:endParaRPr/>
            </a:p>
            <a:p>
              <a:pPr algn="ctr">
                <a:lnSpc>
                  <a:spcPts val="3293"/>
                </a:lnSpc>
              </a:pPr>
              <a:r>
                <a:rPr lang="en-US" sz="2352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scikit-learn: logistic regression</a:t>
              </a:r>
            </a:p>
            <a:p>
              <a:pPr algn="ctr">
                <a:lnSpc>
                  <a:spcPts val="3293"/>
                </a:lnSpc>
              </a:pPr>
              <a:r>
                <a:rPr lang="en-US" sz="2352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xgboost: XGBoost Classifier</a:t>
              </a:r>
            </a:p>
            <a:p>
              <a:pPr algn="ctr">
                <a:lnSpc>
                  <a:spcPts val="3293"/>
                </a:lnSpc>
              </a:pPr>
              <a:r>
                <a:rPr lang="en-US" sz="2352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TensorFlow, Keras</a:t>
              </a:r>
            </a:p>
            <a:p>
              <a:pPr algn="ctr">
                <a:lnSpc>
                  <a:spcPts val="3293"/>
                </a:lnSpc>
              </a:pPr>
              <a:r>
                <a:rPr lang="en-US" sz="2352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DNN (ANN)</a:t>
              </a:r>
            </a:p>
            <a:p>
              <a:pPr algn="ctr">
                <a:lnSpc>
                  <a:spcPts val="3293"/>
                </a:lnSpc>
              </a:pPr>
              <a:endParaRPr lang="en-US" sz="2352" b="1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652891" y="3126748"/>
            <a:ext cx="7217692" cy="2747676"/>
            <a:chOff x="0" y="0"/>
            <a:chExt cx="9623590" cy="3663568"/>
          </a:xfrm>
        </p:grpSpPr>
        <p:grpSp>
          <p:nvGrpSpPr>
            <p:cNvPr id="48" name="Group 48"/>
            <p:cNvGrpSpPr/>
            <p:nvPr/>
          </p:nvGrpSpPr>
          <p:grpSpPr>
            <a:xfrm>
              <a:off x="2875" y="0"/>
              <a:ext cx="9620714" cy="3663568"/>
              <a:chOff x="0" y="0"/>
              <a:chExt cx="1804824" cy="68727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804824" cy="687277"/>
              </a:xfrm>
              <a:custGeom>
                <a:avLst/>
                <a:gdLst/>
                <a:ahLst/>
                <a:cxnLst/>
                <a:rect l="l" t="t" r="r" b="b"/>
                <a:pathLst>
                  <a:path w="1804824" h="687277">
                    <a:moveTo>
                      <a:pt x="24170" y="0"/>
                    </a:moveTo>
                    <a:lnTo>
                      <a:pt x="1780654" y="0"/>
                    </a:lnTo>
                    <a:cubicBezTo>
                      <a:pt x="1794003" y="0"/>
                      <a:pt x="1804824" y="10821"/>
                      <a:pt x="1804824" y="24170"/>
                    </a:cubicBezTo>
                    <a:lnTo>
                      <a:pt x="1804824" y="663107"/>
                    </a:lnTo>
                    <a:cubicBezTo>
                      <a:pt x="1804824" y="669517"/>
                      <a:pt x="1802278" y="675665"/>
                      <a:pt x="1797745" y="680198"/>
                    </a:cubicBezTo>
                    <a:cubicBezTo>
                      <a:pt x="1793212" y="684730"/>
                      <a:pt x="1787064" y="687277"/>
                      <a:pt x="1780654" y="687277"/>
                    </a:cubicBezTo>
                    <a:lnTo>
                      <a:pt x="24170" y="687277"/>
                    </a:lnTo>
                    <a:cubicBezTo>
                      <a:pt x="10821" y="687277"/>
                      <a:pt x="0" y="676456"/>
                      <a:pt x="0" y="663107"/>
                    </a:cubicBezTo>
                    <a:lnTo>
                      <a:pt x="0" y="24170"/>
                    </a:lnTo>
                    <a:cubicBezTo>
                      <a:pt x="0" y="10821"/>
                      <a:pt x="10821" y="0"/>
                      <a:pt x="24170" y="0"/>
                    </a:cubicBezTo>
                    <a:close/>
                  </a:path>
                </a:pathLst>
              </a:custGeom>
              <a:solidFill>
                <a:srgbClr val="F6F8FF"/>
              </a:solidFill>
              <a:ln w="9525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47625"/>
                <a:ext cx="1804824" cy="734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0" y="20442"/>
              <a:ext cx="5084061" cy="1085340"/>
              <a:chOff x="0" y="0"/>
              <a:chExt cx="671263" cy="1433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671263" cy="143300"/>
              </a:xfrm>
              <a:custGeom>
                <a:avLst/>
                <a:gdLst/>
                <a:ahLst/>
                <a:cxnLst/>
                <a:rect l="l" t="t" r="r" b="b"/>
                <a:pathLst>
                  <a:path w="671263" h="143300">
                    <a:moveTo>
                      <a:pt x="22869" y="0"/>
                    </a:moveTo>
                    <a:lnTo>
                      <a:pt x="648394" y="0"/>
                    </a:lnTo>
                    <a:cubicBezTo>
                      <a:pt x="661024" y="0"/>
                      <a:pt x="671263" y="10239"/>
                      <a:pt x="671263" y="22869"/>
                    </a:cubicBezTo>
                    <a:lnTo>
                      <a:pt x="671263" y="120432"/>
                    </a:lnTo>
                    <a:cubicBezTo>
                      <a:pt x="671263" y="126497"/>
                      <a:pt x="668853" y="132314"/>
                      <a:pt x="664565" y="136602"/>
                    </a:cubicBezTo>
                    <a:cubicBezTo>
                      <a:pt x="660276" y="140891"/>
                      <a:pt x="654459" y="143300"/>
                      <a:pt x="648394" y="143300"/>
                    </a:cubicBezTo>
                    <a:lnTo>
                      <a:pt x="22869" y="143300"/>
                    </a:lnTo>
                    <a:cubicBezTo>
                      <a:pt x="10239" y="143300"/>
                      <a:pt x="0" y="133062"/>
                      <a:pt x="0" y="120432"/>
                    </a:cubicBezTo>
                    <a:lnTo>
                      <a:pt x="0" y="22869"/>
                    </a:lnTo>
                    <a:cubicBezTo>
                      <a:pt x="0" y="10239"/>
                      <a:pt x="10239" y="0"/>
                      <a:pt x="2286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9525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76200"/>
                <a:ext cx="671263" cy="219500"/>
              </a:xfrm>
              <a:prstGeom prst="rect">
                <a:avLst/>
              </a:prstGeom>
            </p:spPr>
            <p:txBody>
              <a:bodyPr lIns="67477" tIns="67477" rIns="67477" bIns="67477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386968" y="168382"/>
              <a:ext cx="4313000" cy="713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5"/>
                </a:lnSpc>
              </a:pPr>
              <a:r>
                <a:rPr lang="en-US" sz="3153">
                  <a:solidFill>
                    <a:srgbClr val="FFFFFF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자료 수집 및 공유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252429" y="1903292"/>
              <a:ext cx="9121608" cy="534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5"/>
                </a:lnSpc>
              </a:pPr>
              <a:r>
                <a:rPr lang="en-US" sz="2375" b="1" u="sng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  <a:hlinkClick r:id="rId4" tooltip="https://www.localdata.kr/main.do"/>
                </a:rPr>
                <a:t>https://www.localdata.kr/main.do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39164" y="2977981"/>
              <a:ext cx="9121608" cy="531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5"/>
                </a:lnSpc>
              </a:pPr>
              <a:r>
                <a:rPr lang="en-US" sz="2375" b="1">
                  <a:solidFill>
                    <a:srgbClr val="343D6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공유: Git, Notion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379984" y="2430222"/>
              <a:ext cx="6866496" cy="547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8"/>
                </a:lnSpc>
                <a:spcBef>
                  <a:spcPct val="0"/>
                </a:spcBef>
              </a:pPr>
              <a:r>
                <a:rPr lang="en-US" sz="2492" b="1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https://kosis.kr/index/index.do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423742" y="1202609"/>
              <a:ext cx="8950294" cy="757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6"/>
                </a:lnSpc>
                <a:spcBef>
                  <a:spcPct val="0"/>
                </a:spcBef>
              </a:pPr>
              <a:r>
                <a:rPr lang="en-US" sz="1654" b="1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https://www.bok.or.kr/portal/singl/baseRate/list.do?dataSeCd=01&amp;menuNo=200643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247323" y="5143500"/>
            <a:ext cx="1793354" cy="1793354"/>
            <a:chOff x="0" y="0"/>
            <a:chExt cx="2391138" cy="2391138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2391138" cy="2391138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3D63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63" name="Freeform 63"/>
            <p:cNvSpPr/>
            <p:nvPr/>
          </p:nvSpPr>
          <p:spPr>
            <a:xfrm>
              <a:off x="645813" y="434000"/>
              <a:ext cx="1484368" cy="1523139"/>
            </a:xfrm>
            <a:custGeom>
              <a:avLst/>
              <a:gdLst/>
              <a:ahLst/>
              <a:cxnLst/>
              <a:rect l="l" t="t" r="r" b="b"/>
              <a:pathLst>
                <a:path w="1484368" h="1523139">
                  <a:moveTo>
                    <a:pt x="0" y="0"/>
                  </a:moveTo>
                  <a:lnTo>
                    <a:pt x="1484368" y="0"/>
                  </a:lnTo>
                  <a:lnTo>
                    <a:pt x="1484368" y="1523139"/>
                  </a:lnTo>
                  <a:lnTo>
                    <a:pt x="0" y="1523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4" name="Group 64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65" name="Group 65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88" name="TextBox 88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89" name="AutoShape 89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0" name="AutoShape 90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1" name="AutoShape 91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2" name="Group 92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93" name="Freeform 93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94" name="TextBox 94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97" name="TextBox 97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100" name="TextBox 100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103" name="TextBox 103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106" name="TextBox 106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108" name="Freeform 108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9" name="TextBox 109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112" name="TextBox 112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113" name="TextBox 113"/>
          <p:cNvSpPr txBox="1"/>
          <p:nvPr/>
        </p:nvSpPr>
        <p:spPr>
          <a:xfrm>
            <a:off x="9891411" y="4354323"/>
            <a:ext cx="6303811" cy="98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786" b="1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Jupyter Notebook 가상환경</a:t>
            </a:r>
          </a:p>
          <a:p>
            <a:pPr algn="ctr">
              <a:lnSpc>
                <a:spcPts val="3900"/>
              </a:lnSpc>
            </a:pPr>
            <a:r>
              <a:rPr lang="en-US" sz="2786" b="1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Pandas / NumPy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858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6858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57707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357707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0468328" y="0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468328" y="6688829"/>
              <a:ext cx="7152691" cy="7152691"/>
            </a:xfrm>
            <a:custGeom>
              <a:avLst/>
              <a:gdLst/>
              <a:ahLst/>
              <a:cxnLst/>
              <a:rect l="l" t="t" r="r" b="b"/>
              <a:pathLst>
                <a:path w="7152691" h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92279" y="923308"/>
            <a:ext cx="16435806" cy="9399841"/>
            <a:chOff x="0" y="0"/>
            <a:chExt cx="21914407" cy="12533122"/>
          </a:xfrm>
        </p:grpSpPr>
        <p:grpSp>
          <p:nvGrpSpPr>
            <p:cNvPr id="12" name="Group 12"/>
            <p:cNvGrpSpPr/>
            <p:nvPr/>
          </p:nvGrpSpPr>
          <p:grpSpPr>
            <a:xfrm>
              <a:off x="286389" y="300319"/>
              <a:ext cx="21628018" cy="12232803"/>
              <a:chOff x="0" y="0"/>
              <a:chExt cx="4272201" cy="24163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2201" cy="2416356"/>
              </a:xfrm>
              <a:custGeom>
                <a:avLst/>
                <a:gdLst/>
                <a:ahLst/>
                <a:cxnLst/>
                <a:rect l="l" t="t" r="r" b="b"/>
                <a:pathLst>
                  <a:path w="4272201" h="2416356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416356"/>
                    </a:lnTo>
                    <a:lnTo>
                      <a:pt x="0" y="2416356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2201" cy="24639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28188" y="157851"/>
              <a:ext cx="21667864" cy="12254705"/>
              <a:chOff x="0" y="0"/>
              <a:chExt cx="4280072" cy="242068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0072" cy="2420682"/>
              </a:xfrm>
              <a:custGeom>
                <a:avLst/>
                <a:gdLst/>
                <a:ahLst/>
                <a:cxnLst/>
                <a:rect l="l" t="t" r="r" b="b"/>
                <a:pathLst>
                  <a:path w="4280072" h="242068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420682"/>
                    </a:lnTo>
                    <a:lnTo>
                      <a:pt x="0" y="2420682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80072" cy="24683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1640800" cy="12254705"/>
              <a:chOff x="0" y="0"/>
              <a:chExt cx="4274726" cy="242068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74726" cy="2420682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420682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420682"/>
                    </a:lnTo>
                    <a:lnTo>
                      <a:pt x="0" y="2420682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274726" cy="24683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2813549" y="5143500"/>
            <a:ext cx="5762025" cy="4226067"/>
            <a:chOff x="0" y="0"/>
            <a:chExt cx="7682700" cy="563475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7682700" cy="5634755"/>
              <a:chOff x="0" y="0"/>
              <a:chExt cx="1345105" cy="98654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45105" cy="986546"/>
              </a:xfrm>
              <a:custGeom>
                <a:avLst/>
                <a:gdLst/>
                <a:ahLst/>
                <a:cxnLst/>
                <a:rect l="l" t="t" r="r" b="b"/>
                <a:pathLst>
                  <a:path w="1345105" h="986546">
                    <a:moveTo>
                      <a:pt x="15159" y="0"/>
                    </a:moveTo>
                    <a:lnTo>
                      <a:pt x="1329947" y="0"/>
                    </a:lnTo>
                    <a:cubicBezTo>
                      <a:pt x="1333967" y="0"/>
                      <a:pt x="1337823" y="1597"/>
                      <a:pt x="1340665" y="4440"/>
                    </a:cubicBezTo>
                    <a:cubicBezTo>
                      <a:pt x="1343508" y="7283"/>
                      <a:pt x="1345105" y="11138"/>
                      <a:pt x="1345105" y="15159"/>
                    </a:cubicBezTo>
                    <a:lnTo>
                      <a:pt x="1345105" y="971388"/>
                    </a:lnTo>
                    <a:cubicBezTo>
                      <a:pt x="1345105" y="975408"/>
                      <a:pt x="1343508" y="979264"/>
                      <a:pt x="1340665" y="982106"/>
                    </a:cubicBezTo>
                    <a:cubicBezTo>
                      <a:pt x="1337823" y="984949"/>
                      <a:pt x="1333967" y="986546"/>
                      <a:pt x="1329947" y="986546"/>
                    </a:cubicBezTo>
                    <a:lnTo>
                      <a:pt x="15159" y="986546"/>
                    </a:lnTo>
                    <a:cubicBezTo>
                      <a:pt x="11138" y="986546"/>
                      <a:pt x="7283" y="984949"/>
                      <a:pt x="4440" y="982106"/>
                    </a:cubicBezTo>
                    <a:cubicBezTo>
                      <a:pt x="1597" y="979264"/>
                      <a:pt x="0" y="975408"/>
                      <a:pt x="0" y="971388"/>
                    </a:cubicBezTo>
                    <a:lnTo>
                      <a:pt x="0" y="15159"/>
                    </a:lnTo>
                    <a:cubicBezTo>
                      <a:pt x="0" y="11138"/>
                      <a:pt x="1597" y="7283"/>
                      <a:pt x="4440" y="4440"/>
                    </a:cubicBezTo>
                    <a:cubicBezTo>
                      <a:pt x="7283" y="1597"/>
                      <a:pt x="11138" y="0"/>
                      <a:pt x="151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345105" cy="10341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16819" y="1572190"/>
              <a:ext cx="7665881" cy="0"/>
            </a:xfrm>
            <a:prstGeom prst="line">
              <a:avLst/>
            </a:prstGeom>
            <a:ln w="28657" cap="flat">
              <a:solidFill>
                <a:srgbClr val="343D6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0195550" y="5143500"/>
            <a:ext cx="5887732" cy="4226067"/>
            <a:chOff x="0" y="0"/>
            <a:chExt cx="7850309" cy="563475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7850309" cy="5634755"/>
              <a:chOff x="0" y="0"/>
              <a:chExt cx="1374451" cy="98654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74451" cy="986546"/>
              </a:xfrm>
              <a:custGeom>
                <a:avLst/>
                <a:gdLst/>
                <a:ahLst/>
                <a:cxnLst/>
                <a:rect l="l" t="t" r="r" b="b"/>
                <a:pathLst>
                  <a:path w="1374451" h="986546">
                    <a:moveTo>
                      <a:pt x="14835" y="0"/>
                    </a:moveTo>
                    <a:lnTo>
                      <a:pt x="1359615" y="0"/>
                    </a:lnTo>
                    <a:cubicBezTo>
                      <a:pt x="1363550" y="0"/>
                      <a:pt x="1367323" y="1563"/>
                      <a:pt x="1370106" y="4345"/>
                    </a:cubicBezTo>
                    <a:cubicBezTo>
                      <a:pt x="1372888" y="7127"/>
                      <a:pt x="1374451" y="10901"/>
                      <a:pt x="1374451" y="14835"/>
                    </a:cubicBezTo>
                    <a:lnTo>
                      <a:pt x="1374451" y="971711"/>
                    </a:lnTo>
                    <a:cubicBezTo>
                      <a:pt x="1374451" y="975646"/>
                      <a:pt x="1372888" y="979419"/>
                      <a:pt x="1370106" y="982201"/>
                    </a:cubicBezTo>
                    <a:cubicBezTo>
                      <a:pt x="1367323" y="984983"/>
                      <a:pt x="1363550" y="986546"/>
                      <a:pt x="1359615" y="986546"/>
                    </a:cubicBezTo>
                    <a:lnTo>
                      <a:pt x="14835" y="986546"/>
                    </a:lnTo>
                    <a:cubicBezTo>
                      <a:pt x="10901" y="986546"/>
                      <a:pt x="7127" y="984983"/>
                      <a:pt x="4345" y="982201"/>
                    </a:cubicBezTo>
                    <a:cubicBezTo>
                      <a:pt x="1563" y="979419"/>
                      <a:pt x="0" y="975646"/>
                      <a:pt x="0" y="971711"/>
                    </a:cubicBezTo>
                    <a:lnTo>
                      <a:pt x="0" y="14835"/>
                    </a:lnTo>
                    <a:cubicBezTo>
                      <a:pt x="0" y="10901"/>
                      <a:pt x="1563" y="7127"/>
                      <a:pt x="4345" y="4345"/>
                    </a:cubicBezTo>
                    <a:cubicBezTo>
                      <a:pt x="7127" y="1563"/>
                      <a:pt x="10901" y="0"/>
                      <a:pt x="148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374451" cy="10341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30" name="AutoShape 30"/>
            <p:cNvSpPr/>
            <p:nvPr/>
          </p:nvSpPr>
          <p:spPr>
            <a:xfrm>
              <a:off x="0" y="1589518"/>
              <a:ext cx="7850309" cy="0"/>
            </a:xfrm>
            <a:prstGeom prst="line">
              <a:avLst/>
            </a:prstGeom>
            <a:ln w="28657" cap="flat">
              <a:solidFill>
                <a:srgbClr val="343D6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id="32" name="Group 32"/>
            <p:cNvGrpSpPr/>
            <p:nvPr/>
          </p:nvGrpSpPr>
          <p:grpSpPr>
            <a:xfrm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64681" cy="290882"/>
              </a:xfrm>
              <a:custGeom>
                <a:avLst/>
                <a:gdLst/>
                <a:ahLst/>
                <a:cxnLst/>
                <a:rect l="l" t="t" r="r" b="b"/>
                <a:pathLst>
                  <a:path w="364681" h="290882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560673" cy="539516"/>
              </a:xfrm>
              <a:custGeom>
                <a:avLst/>
                <a:gdLst/>
                <a:ahLst/>
                <a:cxnLst/>
                <a:rect l="l" t="t" r="r" b="b"/>
                <a:pathLst>
                  <a:path w="560673" h="539516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57466" cy="52870"/>
              </a:xfrm>
              <a:custGeom>
                <a:avLst/>
                <a:gdLst/>
                <a:ahLst/>
                <a:cxnLst/>
                <a:rect l="l" t="t" r="r" b="b"/>
                <a:pathLst>
                  <a:path w="157466" h="52870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535588" cy="588354"/>
              </a:xfrm>
              <a:custGeom>
                <a:avLst/>
                <a:gdLst/>
                <a:ahLst/>
                <a:cxnLst/>
                <a:rect l="l" t="t" r="r" b="b"/>
                <a:pathLst>
                  <a:path w="535588" h="588354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787516" cy="290386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29038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347904" cy="307795"/>
              </a:xfrm>
              <a:custGeom>
                <a:avLst/>
                <a:gdLst/>
                <a:ahLst/>
                <a:cxnLst/>
                <a:rect l="l" t="t" r="r" b="b"/>
                <a:pathLst>
                  <a:path w="347904" h="307795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787516" cy="88960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88960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1787516" cy="10897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0897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56" name="AutoShape 5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w="1173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w="19559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w="11736" cap="flat">
              <a:solidFill>
                <a:srgbClr val="2D455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9" name="Group 59"/>
            <p:cNvGrpSpPr/>
            <p:nvPr/>
          </p:nvGrpSpPr>
          <p:grpSpPr>
            <a:xfrm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78751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12543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69275" cy="41062"/>
              </a:xfrm>
              <a:custGeom>
                <a:avLst/>
                <a:gdLst/>
                <a:ahLst/>
                <a:cxnLst/>
                <a:rect l="l" t="t" r="r" b="b"/>
                <a:pathLst>
                  <a:path w="169275" h="41062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787516" cy="36821"/>
              </a:xfrm>
              <a:custGeom>
                <a:avLst/>
                <a:gdLst/>
                <a:ahLst/>
                <a:cxnLst/>
                <a:rect l="l" t="t" r="r" b="b"/>
                <a:pathLst>
                  <a:path w="1787516" h="36821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70813" cy="827953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2795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7081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70813" h="812800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430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43028" h="812800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lIns="45123" tIns="45123" rIns="45123" bIns="45123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</p:grpSp>
      <p:sp>
        <p:nvSpPr>
          <p:cNvPr id="80" name="Freeform 80"/>
          <p:cNvSpPr/>
          <p:nvPr/>
        </p:nvSpPr>
        <p:spPr>
          <a:xfrm>
            <a:off x="5017332" y="3653009"/>
            <a:ext cx="1597142" cy="1295137"/>
          </a:xfrm>
          <a:custGeom>
            <a:avLst/>
            <a:gdLst/>
            <a:ahLst/>
            <a:cxnLst/>
            <a:rect l="l" t="t" r="r" b="b"/>
            <a:pathLst>
              <a:path w="1597142" h="1295137">
                <a:moveTo>
                  <a:pt x="0" y="0"/>
                </a:moveTo>
                <a:lnTo>
                  <a:pt x="1597141" y="0"/>
                </a:lnTo>
                <a:lnTo>
                  <a:pt x="1597141" y="1295136"/>
                </a:lnTo>
                <a:lnTo>
                  <a:pt x="0" y="129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>
            <a:off x="12635361" y="3578866"/>
            <a:ext cx="1268151" cy="1443421"/>
          </a:xfrm>
          <a:custGeom>
            <a:avLst/>
            <a:gdLst/>
            <a:ahLst/>
            <a:cxnLst/>
            <a:rect l="l" t="t" r="r" b="b"/>
            <a:pathLst>
              <a:path w="1268151" h="1443421">
                <a:moveTo>
                  <a:pt x="0" y="0"/>
                </a:moveTo>
                <a:lnTo>
                  <a:pt x="1268152" y="0"/>
                </a:lnTo>
                <a:lnTo>
                  <a:pt x="1268152" y="1443422"/>
                </a:lnTo>
                <a:lnTo>
                  <a:pt x="0" y="1443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2" name="TextBox 82"/>
          <p:cNvSpPr txBox="1"/>
          <p:nvPr/>
        </p:nvSpPr>
        <p:spPr>
          <a:xfrm>
            <a:off x="1243131" y="1779252"/>
            <a:ext cx="1337285" cy="104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06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2580416" y="1696702"/>
            <a:ext cx="979809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데이터 개요 및 전처리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1733187" y="5411955"/>
            <a:ext cx="2730583" cy="59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8"/>
              </a:lnSpc>
            </a:pPr>
            <a:r>
              <a:rPr lang="en-US" sz="3384" b="1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전처리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3065481" y="7142233"/>
            <a:ext cx="4793104" cy="96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1522" lvl="1" indent="-255761" algn="l">
              <a:lnSpc>
                <a:spcPts val="3909"/>
              </a:lnSpc>
              <a:buFont typeface="Arial"/>
              <a:buChar char="•"/>
            </a:pPr>
            <a:r>
              <a:rPr lang="en-US" sz="236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 범위: 2000년 2월 ~ 2022년 11월 일반 음식점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258973" y="6713306"/>
            <a:ext cx="5679009" cy="29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6776" lvl="1" indent="-218388" algn="l">
              <a:lnSpc>
                <a:spcPts val="3338"/>
              </a:lnSpc>
              <a:buFont typeface="Arial"/>
              <a:buChar char="•"/>
            </a:pPr>
            <a:r>
              <a:rPr lang="en-US" sz="2023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주요 컬럼: 인허가일자, 폐업일자, 업태, 주소</a:t>
            </a:r>
          </a:p>
          <a:p>
            <a:pPr marL="436776" lvl="1" indent="-218388" algn="l">
              <a:lnSpc>
                <a:spcPts val="3338"/>
              </a:lnSpc>
              <a:buFont typeface="Arial"/>
              <a:buChar char="•"/>
            </a:pPr>
            <a:r>
              <a:rPr lang="en-US" sz="2023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결측치 및 이상치 제거 (시설 규모 ≤ 0 제거)</a:t>
            </a:r>
          </a:p>
          <a:p>
            <a:pPr marL="436776" lvl="1" indent="-218388" algn="l">
              <a:lnSpc>
                <a:spcPts val="3338"/>
              </a:lnSpc>
              <a:buFont typeface="Arial"/>
              <a:buChar char="•"/>
            </a:pPr>
            <a:r>
              <a:rPr lang="en-US" sz="2023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주소 기반 서울시 구 단위 지역 추출</a:t>
            </a:r>
          </a:p>
          <a:p>
            <a:pPr marL="436776" lvl="1" indent="-218388" algn="l">
              <a:lnSpc>
                <a:spcPts val="3338"/>
              </a:lnSpc>
              <a:buFont typeface="Arial"/>
              <a:buChar char="•"/>
            </a:pPr>
            <a:r>
              <a:rPr lang="en-US" sz="2023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분석 신뢰성을 위해 3년 판정 가능한 표본만 사용</a:t>
            </a:r>
          </a:p>
          <a:p>
            <a:pPr marL="436776" lvl="1" indent="-218388" algn="l">
              <a:lnSpc>
                <a:spcPts val="3338"/>
              </a:lnSpc>
              <a:buFont typeface="Arial"/>
              <a:buChar char="•"/>
            </a:pPr>
            <a:r>
              <a:rPr lang="en-US" sz="2023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인허가일자 기준 금리 매칭</a:t>
            </a:r>
          </a:p>
          <a:p>
            <a:pPr marL="436776" lvl="1" indent="-218388" algn="l">
              <a:lnSpc>
                <a:spcPts val="3338"/>
              </a:lnSpc>
              <a:buFont typeface="Arial"/>
              <a:buChar char="•"/>
            </a:pPr>
            <a:r>
              <a:rPr lang="en-US" sz="2023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인허가일자 기준 고용지표 매칭</a:t>
            </a:r>
          </a:p>
          <a:p>
            <a:pPr algn="l">
              <a:lnSpc>
                <a:spcPts val="3338"/>
              </a:lnSpc>
            </a:pPr>
            <a:endParaRPr lang="en-US" sz="2023">
              <a:solidFill>
                <a:srgbClr val="343D63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4329270" y="5411955"/>
            <a:ext cx="2730583" cy="59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8"/>
              </a:lnSpc>
            </a:pPr>
            <a:r>
              <a:rPr lang="en-US" sz="3384" b="1">
                <a:solidFill>
                  <a:srgbClr val="343D6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데이터 개요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1333</Words>
  <Application>Microsoft Office PowerPoint</Application>
  <PresentationFormat>사용자 지정</PresentationFormat>
  <Paragraphs>265</Paragraphs>
  <Slides>28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TDTD순고딕</vt:lpstr>
      <vt:lpstr>TDTD순고딕 Bold</vt:lpstr>
      <vt:lpstr>Arita Buri Italics</vt:lpstr>
      <vt:lpstr>210 국민체조</vt:lpstr>
      <vt:lpstr>Germania One</vt:lpstr>
      <vt:lpstr>Calibri</vt:lpstr>
      <vt:lpstr>Arial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M4</dc:title>
  <dc:creator>Admin</dc:creator>
  <cp:lastModifiedBy>Admin</cp:lastModifiedBy>
  <cp:revision>4</cp:revision>
  <dcterms:created xsi:type="dcterms:W3CDTF">2006-08-16T00:00:00Z</dcterms:created>
  <dcterms:modified xsi:type="dcterms:W3CDTF">2026-01-06T01:34:03Z</dcterms:modified>
  <dc:identifier>DAG8l5iReaM</dc:identifier>
</cp:coreProperties>
</file>